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1" r:id="rId3"/>
    <p:sldId id="279" r:id="rId4"/>
    <p:sldId id="268" r:id="rId5"/>
    <p:sldId id="284" r:id="rId6"/>
    <p:sldId id="283" r:id="rId7"/>
    <p:sldId id="286" r:id="rId8"/>
    <p:sldId id="285" r:id="rId9"/>
    <p:sldId id="289" r:id="rId10"/>
    <p:sldId id="265" r:id="rId11"/>
    <p:sldId id="280" r:id="rId12"/>
    <p:sldId id="282" r:id="rId13"/>
    <p:sldId id="287" r:id="rId14"/>
    <p:sldId id="288" r:id="rId15"/>
    <p:sldId id="266" r:id="rId16"/>
    <p:sldId id="25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7CD"/>
    <a:srgbClr val="7979FF"/>
    <a:srgbClr val="3333CC"/>
    <a:srgbClr val="0066FF"/>
    <a:srgbClr val="CC99FF"/>
    <a:srgbClr val="B66DFF"/>
    <a:srgbClr val="8B8BFF"/>
    <a:srgbClr val="AB57FF"/>
    <a:srgbClr val="5600A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45" autoAdjust="0"/>
  </p:normalViewPr>
  <p:slideViewPr>
    <p:cSldViewPr>
      <p:cViewPr>
        <p:scale>
          <a:sx n="110" d="100"/>
          <a:sy n="110" d="100"/>
        </p:scale>
        <p:origin x="-163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2011 - 2012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2011 - 2012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97.4</c:v>
                </c:pt>
                <c:pt idx="1">
                  <c:v>2.6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97.4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63341716394591"/>
          <c:y val="0.44405914806407581"/>
          <c:w val="0.27234817482403012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2014 - 2015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2014 - 2015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96.8</c:v>
                </c:pt>
                <c:pt idx="1">
                  <c:v>3.2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96.8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118387178380626"/>
          <c:y val="0.41387865445378536"/>
          <c:w val="0.27234817482403012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2017 - 2018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71632018333606"/>
          <c:y val="0.41387865445378536"/>
          <c:w val="0.20802020863405704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2011 - 2012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97.8</c:v>
                </c:pt>
                <c:pt idx="1">
                  <c:v>2.2000000000000002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97.8</c:v>
                </c:pt>
                <c:pt idx="1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63341716394591"/>
          <c:y val="0.41387865445378536"/>
          <c:w val="0.27234817482403012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2014 - 2015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95.4</c:v>
                </c:pt>
                <c:pt idx="1">
                  <c:v>4.5999999999999996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95.4</c:v>
                </c:pt>
                <c:pt idx="1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63341716394591"/>
          <c:y val="0.44405914806407581"/>
          <c:w val="0.27234817482403012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2017 - 2018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CC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94.4</c:v>
                </c:pt>
                <c:pt idx="1">
                  <c:v>5.6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94.4</c:v>
                </c:pt>
                <c:pt idx="1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063341716394591"/>
          <c:y val="0.41387865445378536"/>
          <c:w val="0.27234817482403012"/>
          <c:h val="0.335066216478264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85475-0F4F-4895-996C-B1DF355B8E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26285-331E-4253-A11B-A50203CC553F}">
      <dgm:prSet phldrT="[Текст]" custT="1"/>
      <dgm:spPr>
        <a:solidFill>
          <a:srgbClr val="9A57CD"/>
        </a:solidFill>
      </dgm:spPr>
      <dgm:t>
        <a:bodyPr/>
        <a:lstStyle/>
        <a:p>
          <a:r>
            <a:rPr lang="ru-RU" sz="1600" b="1" dirty="0" smtClean="0">
              <a:solidFill>
                <a:srgbClr val="FFC000"/>
              </a:solidFill>
            </a:rPr>
            <a:t>Фонетика </a:t>
          </a:r>
        </a:p>
        <a:p>
          <a:r>
            <a:rPr lang="ru-RU" sz="1600" dirty="0" smtClean="0"/>
            <a:t>правильно произносит  все звуки родного языка. </a:t>
          </a:r>
          <a:endParaRPr lang="ru-RU" sz="1600" dirty="0"/>
        </a:p>
      </dgm:t>
    </dgm:pt>
    <dgm:pt modelId="{26339D3C-8598-4418-B4E8-5C76B3FEE425}" type="parTrans" cxnId="{0B63D17E-99D5-4C3F-ADB1-0EEAFD865716}">
      <dgm:prSet/>
      <dgm:spPr/>
      <dgm:t>
        <a:bodyPr/>
        <a:lstStyle/>
        <a:p>
          <a:endParaRPr lang="ru-RU"/>
        </a:p>
      </dgm:t>
    </dgm:pt>
    <dgm:pt modelId="{F84E28F8-588A-413D-A560-A32ED9EEB55E}" type="sibTrans" cxnId="{0B63D17E-99D5-4C3F-ADB1-0EEAFD865716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062C411-0FB4-443F-AD3F-EDF68B3169C5}">
      <dgm:prSet phldrT="[Текст]" custT="1"/>
      <dgm:spPr>
        <a:solidFill>
          <a:srgbClr val="9A57CD"/>
        </a:solidFill>
      </dgm:spPr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ru-RU" sz="1600" b="1" dirty="0" smtClean="0">
              <a:solidFill>
                <a:srgbClr val="FFC000"/>
              </a:solidFill>
            </a:rPr>
            <a:t>Фонематическое восприятие </a:t>
          </a:r>
        </a:p>
        <a:p>
          <a:pPr>
            <a:lnSpc>
              <a:spcPts val="1920"/>
            </a:lnSpc>
            <a:spcAft>
              <a:spcPts val="0"/>
            </a:spcAft>
          </a:pPr>
          <a:r>
            <a:rPr lang="ru-RU" sz="1600" dirty="0" smtClean="0">
              <a:latin typeface="+mn-lt"/>
            </a:rPr>
            <a:t>владеет </a:t>
          </a:r>
        </a:p>
        <a:p>
          <a:pPr>
            <a:lnSpc>
              <a:spcPts val="1920"/>
            </a:lnSpc>
            <a:spcAft>
              <a:spcPts val="0"/>
            </a:spcAft>
          </a:pPr>
          <a:r>
            <a:rPr lang="ru-RU" sz="1600" dirty="0" smtClean="0">
              <a:latin typeface="+mn-lt"/>
            </a:rPr>
            <a:t>элементарными навыками звукового анализа слов </a:t>
          </a:r>
          <a:endParaRPr lang="ru-RU" sz="1600" dirty="0">
            <a:latin typeface="+mn-lt"/>
          </a:endParaRPr>
        </a:p>
      </dgm:t>
    </dgm:pt>
    <dgm:pt modelId="{AFD60F64-0554-4491-AC31-788201D5604E}" type="parTrans" cxnId="{817AE445-D071-4974-8538-68C047442B7D}">
      <dgm:prSet/>
      <dgm:spPr/>
      <dgm:t>
        <a:bodyPr/>
        <a:lstStyle/>
        <a:p>
          <a:endParaRPr lang="ru-RU"/>
        </a:p>
      </dgm:t>
    </dgm:pt>
    <dgm:pt modelId="{BB4ED7F8-5F6E-425E-9D34-6B299971E7E5}" type="sibTrans" cxnId="{817AE445-D071-4974-8538-68C047442B7D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30C7A9C-1797-4CD1-8949-5E3A02624529}">
      <dgm:prSet phldrT="[Текст]"/>
      <dgm:spPr>
        <a:solidFill>
          <a:srgbClr val="9A57CD"/>
        </a:solidFill>
      </dgm:spPr>
      <dgm:t>
        <a:bodyPr/>
        <a:lstStyle/>
        <a:p>
          <a:r>
            <a:rPr lang="ru-RU" b="1" dirty="0" smtClean="0">
              <a:solidFill>
                <a:srgbClr val="FFC000"/>
              </a:solidFill>
            </a:rPr>
            <a:t>Грамматика</a:t>
          </a:r>
          <a:r>
            <a:rPr lang="ru-RU" dirty="0" smtClean="0"/>
            <a:t>   </a:t>
          </a:r>
        </a:p>
        <a:p>
          <a:r>
            <a:rPr lang="ru-RU" dirty="0" smtClean="0"/>
            <a:t>владеет сложными грамматическими конструкциями </a:t>
          </a:r>
          <a:endParaRPr lang="ru-RU" dirty="0"/>
        </a:p>
      </dgm:t>
    </dgm:pt>
    <dgm:pt modelId="{807ECB44-13B8-4181-ACF9-0286FC048929}" type="parTrans" cxnId="{0F5C2968-C488-4D1E-8FA1-F58906854015}">
      <dgm:prSet/>
      <dgm:spPr/>
      <dgm:t>
        <a:bodyPr/>
        <a:lstStyle/>
        <a:p>
          <a:endParaRPr lang="ru-RU"/>
        </a:p>
      </dgm:t>
    </dgm:pt>
    <dgm:pt modelId="{FD3CF08A-3D50-4B3A-90F7-8BC4EFAAFBD3}" type="sibTrans" cxnId="{0F5C2968-C488-4D1E-8FA1-F58906854015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1B4EF89-420B-45DE-BA7F-E877500BE188}">
      <dgm:prSet phldrT="[Текст]" custT="1"/>
      <dgm:spPr>
        <a:solidFill>
          <a:srgbClr val="9A57CD"/>
        </a:solidFill>
      </dgm:spPr>
      <dgm:t>
        <a:bodyPr/>
        <a:lstStyle/>
        <a:p>
          <a:r>
            <a:rPr lang="ru-RU" sz="1600" b="1" dirty="0" smtClean="0">
              <a:solidFill>
                <a:srgbClr val="FFC000"/>
              </a:solidFill>
            </a:rPr>
            <a:t>Связное высказывание</a:t>
          </a:r>
          <a:r>
            <a:rPr lang="ru-RU" sz="1600" b="1" dirty="0" smtClean="0"/>
            <a:t> </a:t>
          </a:r>
        </a:p>
        <a:p>
          <a:r>
            <a:rPr lang="ru-RU" sz="1600" dirty="0" smtClean="0"/>
            <a:t>владеет диалогической, и монологической формами речи. </a:t>
          </a:r>
          <a:endParaRPr lang="ru-RU" sz="1600" dirty="0"/>
        </a:p>
      </dgm:t>
    </dgm:pt>
    <dgm:pt modelId="{E23B1603-EC3A-444E-B42C-5BACDB17A9BC}" type="parTrans" cxnId="{D132D721-8F73-4AAA-8A1C-B5C19C024030}">
      <dgm:prSet/>
      <dgm:spPr/>
      <dgm:t>
        <a:bodyPr/>
        <a:lstStyle/>
        <a:p>
          <a:endParaRPr lang="ru-RU"/>
        </a:p>
      </dgm:t>
    </dgm:pt>
    <dgm:pt modelId="{301EAD81-19FD-4FD8-AB51-69D0160EA904}" type="sibTrans" cxnId="{D132D721-8F73-4AAA-8A1C-B5C19C024030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EAE7F7D-AD1E-47D1-99D5-4EF6ABD16558}">
      <dgm:prSet phldrT="[Текст]"/>
      <dgm:spPr>
        <a:solidFill>
          <a:srgbClr val="9A57CD"/>
        </a:solidFill>
      </dgm:spPr>
      <dgm:t>
        <a:bodyPr/>
        <a:lstStyle/>
        <a:p>
          <a:r>
            <a:rPr lang="ru-RU" b="1" dirty="0" smtClean="0"/>
            <a:t> </a:t>
          </a:r>
          <a:r>
            <a:rPr lang="ru-RU" b="1" dirty="0" smtClean="0">
              <a:solidFill>
                <a:srgbClr val="FFC000"/>
              </a:solidFill>
            </a:rPr>
            <a:t>Лексика</a:t>
          </a:r>
          <a:r>
            <a:rPr lang="ru-RU" b="1" dirty="0" smtClean="0"/>
            <a:t>  </a:t>
          </a:r>
        </a:p>
        <a:p>
          <a:r>
            <a:rPr lang="ru-RU" dirty="0" smtClean="0"/>
            <a:t>богатый словарный запас </a:t>
          </a:r>
          <a:endParaRPr lang="ru-RU" dirty="0"/>
        </a:p>
      </dgm:t>
    </dgm:pt>
    <dgm:pt modelId="{134611C6-A063-44AA-9B2B-13A975742808}" type="sibTrans" cxnId="{963BCFC5-6447-4697-90B0-AB1E25FBA158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F0D429C-0ADA-40ED-92A6-362F296D27F6}" type="parTrans" cxnId="{963BCFC5-6447-4697-90B0-AB1E25FBA158}">
      <dgm:prSet/>
      <dgm:spPr/>
      <dgm:t>
        <a:bodyPr/>
        <a:lstStyle/>
        <a:p>
          <a:endParaRPr lang="ru-RU"/>
        </a:p>
      </dgm:t>
    </dgm:pt>
    <dgm:pt modelId="{8026D896-D261-42F2-BF03-FE1B335A3CC0}" type="pres">
      <dgm:prSet presAssocID="{5A685475-0F4F-4895-996C-B1DF355B8E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FA638-8DF9-4416-94EF-70C54BA93BC6}" type="pres">
      <dgm:prSet presAssocID="{F1B26285-331E-4253-A11B-A50203CC55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C10B0-54CB-4DFC-B709-58DE1A12D145}" type="pres">
      <dgm:prSet presAssocID="{F1B26285-331E-4253-A11B-A50203CC553F}" presName="spNode" presStyleCnt="0"/>
      <dgm:spPr/>
    </dgm:pt>
    <dgm:pt modelId="{D03C828F-06AE-42D0-8748-E64EAF73CEE2}" type="pres">
      <dgm:prSet presAssocID="{F84E28F8-588A-413D-A560-A32ED9EEB55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EA60B37-5D79-43B6-BF19-5350D8C246F2}" type="pres">
      <dgm:prSet presAssocID="{1062C411-0FB4-443F-AD3F-EDF68B3169C5}" presName="node" presStyleLbl="node1" presStyleIdx="1" presStyleCnt="5" custScaleX="110588" custScaleY="124526" custRadScaleRad="99460" custRadScaleInc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A57DD-B7A2-4E88-A764-239D66830FC6}" type="pres">
      <dgm:prSet presAssocID="{1062C411-0FB4-443F-AD3F-EDF68B3169C5}" presName="spNode" presStyleCnt="0"/>
      <dgm:spPr/>
    </dgm:pt>
    <dgm:pt modelId="{DA0129F2-D7A5-47AD-95C9-DF077084A535}" type="pres">
      <dgm:prSet presAssocID="{BB4ED7F8-5F6E-425E-9D34-6B299971E7E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43C53D7-E95E-4A66-A86C-A340ED70EC7F}" type="pres">
      <dgm:prSet presAssocID="{B30C7A9C-1797-4CD1-8949-5E3A02624529}" presName="node" presStyleLbl="node1" presStyleIdx="2" presStyleCnt="5" custRadScaleRad="98666" custRadScaleInc="-40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7E4AF-E556-4B86-B1A9-923081FE7C43}" type="pres">
      <dgm:prSet presAssocID="{B30C7A9C-1797-4CD1-8949-5E3A02624529}" presName="spNode" presStyleCnt="0"/>
      <dgm:spPr/>
    </dgm:pt>
    <dgm:pt modelId="{10D82A09-A84B-4EC0-92EB-89140FF26F8C}" type="pres">
      <dgm:prSet presAssocID="{FD3CF08A-3D50-4B3A-90F7-8BC4EFAAFB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0A99648-C24E-48AB-84D6-E47A3665F30C}" type="pres">
      <dgm:prSet presAssocID="{CEAE7F7D-AD1E-47D1-99D5-4EF6ABD16558}" presName="node" presStyleLbl="node1" presStyleIdx="3" presStyleCnt="5" custRadScaleRad="97338" custRadScaleInc="2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D4669-1EA6-499F-944A-68FD2C822072}" type="pres">
      <dgm:prSet presAssocID="{CEAE7F7D-AD1E-47D1-99D5-4EF6ABD16558}" presName="spNode" presStyleCnt="0"/>
      <dgm:spPr/>
    </dgm:pt>
    <dgm:pt modelId="{BBBC9341-B3F6-4509-B47B-A62E4F9351F0}" type="pres">
      <dgm:prSet presAssocID="{134611C6-A063-44AA-9B2B-13A97574280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9D4215E-0966-4A38-A7D8-B50F7D9D1FB2}" type="pres">
      <dgm:prSet presAssocID="{81B4EF89-420B-45DE-BA7F-E877500BE188}" presName="node" presStyleLbl="node1" presStyleIdx="4" presStyleCnt="5" custScaleX="107185" custScaleY="12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D76B-4F0F-4CF2-9497-F72C43AB19D1}" type="pres">
      <dgm:prSet presAssocID="{81B4EF89-420B-45DE-BA7F-E877500BE188}" presName="spNode" presStyleCnt="0"/>
      <dgm:spPr/>
    </dgm:pt>
    <dgm:pt modelId="{C57C1F9D-F5A6-4D00-80EA-133873D84F54}" type="pres">
      <dgm:prSet presAssocID="{301EAD81-19FD-4FD8-AB51-69D0160EA90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9879D0C-3866-45AD-A448-C91C831D5FD0}" type="presOf" srcId="{301EAD81-19FD-4FD8-AB51-69D0160EA904}" destId="{C57C1F9D-F5A6-4D00-80EA-133873D84F54}" srcOrd="0" destOrd="0" presId="urn:microsoft.com/office/officeart/2005/8/layout/cycle6"/>
    <dgm:cxn modelId="{4B0BE0C5-EEFD-48D2-B9FF-8FE488FF9BA2}" type="presOf" srcId="{BB4ED7F8-5F6E-425E-9D34-6B299971E7E5}" destId="{DA0129F2-D7A5-47AD-95C9-DF077084A535}" srcOrd="0" destOrd="0" presId="urn:microsoft.com/office/officeart/2005/8/layout/cycle6"/>
    <dgm:cxn modelId="{3A3C0371-236D-4B80-BAD8-1284B6E910F0}" type="presOf" srcId="{FD3CF08A-3D50-4B3A-90F7-8BC4EFAAFBD3}" destId="{10D82A09-A84B-4EC0-92EB-89140FF26F8C}" srcOrd="0" destOrd="0" presId="urn:microsoft.com/office/officeart/2005/8/layout/cycle6"/>
    <dgm:cxn modelId="{0F5C2968-C488-4D1E-8FA1-F58906854015}" srcId="{5A685475-0F4F-4895-996C-B1DF355B8EF7}" destId="{B30C7A9C-1797-4CD1-8949-5E3A02624529}" srcOrd="2" destOrd="0" parTransId="{807ECB44-13B8-4181-ACF9-0286FC048929}" sibTransId="{FD3CF08A-3D50-4B3A-90F7-8BC4EFAAFBD3}"/>
    <dgm:cxn modelId="{34176ED6-55B7-47B7-8A3D-D9FCEE6EB48F}" type="presOf" srcId="{1062C411-0FB4-443F-AD3F-EDF68B3169C5}" destId="{1EA60B37-5D79-43B6-BF19-5350D8C246F2}" srcOrd="0" destOrd="0" presId="urn:microsoft.com/office/officeart/2005/8/layout/cycle6"/>
    <dgm:cxn modelId="{817AE445-D071-4974-8538-68C047442B7D}" srcId="{5A685475-0F4F-4895-996C-B1DF355B8EF7}" destId="{1062C411-0FB4-443F-AD3F-EDF68B3169C5}" srcOrd="1" destOrd="0" parTransId="{AFD60F64-0554-4491-AC31-788201D5604E}" sibTransId="{BB4ED7F8-5F6E-425E-9D34-6B299971E7E5}"/>
    <dgm:cxn modelId="{0B63D17E-99D5-4C3F-ADB1-0EEAFD865716}" srcId="{5A685475-0F4F-4895-996C-B1DF355B8EF7}" destId="{F1B26285-331E-4253-A11B-A50203CC553F}" srcOrd="0" destOrd="0" parTransId="{26339D3C-8598-4418-B4E8-5C76B3FEE425}" sibTransId="{F84E28F8-588A-413D-A560-A32ED9EEB55E}"/>
    <dgm:cxn modelId="{99C97E01-8849-4D32-B97E-894DDD66488A}" type="presOf" srcId="{CEAE7F7D-AD1E-47D1-99D5-4EF6ABD16558}" destId="{90A99648-C24E-48AB-84D6-E47A3665F30C}" srcOrd="0" destOrd="0" presId="urn:microsoft.com/office/officeart/2005/8/layout/cycle6"/>
    <dgm:cxn modelId="{D132D721-8F73-4AAA-8A1C-B5C19C024030}" srcId="{5A685475-0F4F-4895-996C-B1DF355B8EF7}" destId="{81B4EF89-420B-45DE-BA7F-E877500BE188}" srcOrd="4" destOrd="0" parTransId="{E23B1603-EC3A-444E-B42C-5BACDB17A9BC}" sibTransId="{301EAD81-19FD-4FD8-AB51-69D0160EA904}"/>
    <dgm:cxn modelId="{963BCFC5-6447-4697-90B0-AB1E25FBA158}" srcId="{5A685475-0F4F-4895-996C-B1DF355B8EF7}" destId="{CEAE7F7D-AD1E-47D1-99D5-4EF6ABD16558}" srcOrd="3" destOrd="0" parTransId="{3F0D429C-0ADA-40ED-92A6-362F296D27F6}" sibTransId="{134611C6-A063-44AA-9B2B-13A975742808}"/>
    <dgm:cxn modelId="{C1581E4B-A421-4079-BE72-8A3B494B98BB}" type="presOf" srcId="{F1B26285-331E-4253-A11B-A50203CC553F}" destId="{C79FA638-8DF9-4416-94EF-70C54BA93BC6}" srcOrd="0" destOrd="0" presId="urn:microsoft.com/office/officeart/2005/8/layout/cycle6"/>
    <dgm:cxn modelId="{CCA53197-51F5-4EE9-82B8-9B5F9AA7D40E}" type="presOf" srcId="{B30C7A9C-1797-4CD1-8949-5E3A02624529}" destId="{E43C53D7-E95E-4A66-A86C-A340ED70EC7F}" srcOrd="0" destOrd="0" presId="urn:microsoft.com/office/officeart/2005/8/layout/cycle6"/>
    <dgm:cxn modelId="{A5BA1B3E-0D27-4624-B9E8-89EE856F14E2}" type="presOf" srcId="{F84E28F8-588A-413D-A560-A32ED9EEB55E}" destId="{D03C828F-06AE-42D0-8748-E64EAF73CEE2}" srcOrd="0" destOrd="0" presId="urn:microsoft.com/office/officeart/2005/8/layout/cycle6"/>
    <dgm:cxn modelId="{DD8AF137-F7F5-4ADC-A0E6-51234DAEC8B6}" type="presOf" srcId="{81B4EF89-420B-45DE-BA7F-E877500BE188}" destId="{29D4215E-0966-4A38-A7D8-B50F7D9D1FB2}" srcOrd="0" destOrd="0" presId="urn:microsoft.com/office/officeart/2005/8/layout/cycle6"/>
    <dgm:cxn modelId="{12A1907F-1A56-4676-B1B5-2DE2A63D1BA2}" type="presOf" srcId="{134611C6-A063-44AA-9B2B-13A975742808}" destId="{BBBC9341-B3F6-4509-B47B-A62E4F9351F0}" srcOrd="0" destOrd="0" presId="urn:microsoft.com/office/officeart/2005/8/layout/cycle6"/>
    <dgm:cxn modelId="{9A752797-C335-487D-B195-30C36CB80817}" type="presOf" srcId="{5A685475-0F4F-4895-996C-B1DF355B8EF7}" destId="{8026D896-D261-42F2-BF03-FE1B335A3CC0}" srcOrd="0" destOrd="0" presId="urn:microsoft.com/office/officeart/2005/8/layout/cycle6"/>
    <dgm:cxn modelId="{5688A834-B1A1-49CA-9551-DC05FA8FBDF0}" type="presParOf" srcId="{8026D896-D261-42F2-BF03-FE1B335A3CC0}" destId="{C79FA638-8DF9-4416-94EF-70C54BA93BC6}" srcOrd="0" destOrd="0" presId="urn:microsoft.com/office/officeart/2005/8/layout/cycle6"/>
    <dgm:cxn modelId="{06F4401D-C5C4-4ED5-BD51-0581A0F7CE6E}" type="presParOf" srcId="{8026D896-D261-42F2-BF03-FE1B335A3CC0}" destId="{3C0C10B0-54CB-4DFC-B709-58DE1A12D145}" srcOrd="1" destOrd="0" presId="urn:microsoft.com/office/officeart/2005/8/layout/cycle6"/>
    <dgm:cxn modelId="{0589E820-AA5F-4967-8A53-641CA15E21C9}" type="presParOf" srcId="{8026D896-D261-42F2-BF03-FE1B335A3CC0}" destId="{D03C828F-06AE-42D0-8748-E64EAF73CEE2}" srcOrd="2" destOrd="0" presId="urn:microsoft.com/office/officeart/2005/8/layout/cycle6"/>
    <dgm:cxn modelId="{E102DC16-B063-4507-9B61-17709D819299}" type="presParOf" srcId="{8026D896-D261-42F2-BF03-FE1B335A3CC0}" destId="{1EA60B37-5D79-43B6-BF19-5350D8C246F2}" srcOrd="3" destOrd="0" presId="urn:microsoft.com/office/officeart/2005/8/layout/cycle6"/>
    <dgm:cxn modelId="{A9B28880-DDBC-4A24-899D-4E71154712D3}" type="presParOf" srcId="{8026D896-D261-42F2-BF03-FE1B335A3CC0}" destId="{B70A57DD-B7A2-4E88-A764-239D66830FC6}" srcOrd="4" destOrd="0" presId="urn:microsoft.com/office/officeart/2005/8/layout/cycle6"/>
    <dgm:cxn modelId="{606ED20B-2C99-49E6-A4C6-7E68CA57BC68}" type="presParOf" srcId="{8026D896-D261-42F2-BF03-FE1B335A3CC0}" destId="{DA0129F2-D7A5-47AD-95C9-DF077084A535}" srcOrd="5" destOrd="0" presId="urn:microsoft.com/office/officeart/2005/8/layout/cycle6"/>
    <dgm:cxn modelId="{5D69149B-9DD4-4DA0-9DD6-5F8A6E341719}" type="presParOf" srcId="{8026D896-D261-42F2-BF03-FE1B335A3CC0}" destId="{E43C53D7-E95E-4A66-A86C-A340ED70EC7F}" srcOrd="6" destOrd="0" presId="urn:microsoft.com/office/officeart/2005/8/layout/cycle6"/>
    <dgm:cxn modelId="{9E0C3A43-EF0E-46FC-B4DC-24D4A3F19B80}" type="presParOf" srcId="{8026D896-D261-42F2-BF03-FE1B335A3CC0}" destId="{91B7E4AF-E556-4B86-B1A9-923081FE7C43}" srcOrd="7" destOrd="0" presId="urn:microsoft.com/office/officeart/2005/8/layout/cycle6"/>
    <dgm:cxn modelId="{249413E0-69FA-4902-86B4-A3D9D0F86DFC}" type="presParOf" srcId="{8026D896-D261-42F2-BF03-FE1B335A3CC0}" destId="{10D82A09-A84B-4EC0-92EB-89140FF26F8C}" srcOrd="8" destOrd="0" presId="urn:microsoft.com/office/officeart/2005/8/layout/cycle6"/>
    <dgm:cxn modelId="{EDB44AE1-A16D-4DF9-AEB1-C43AB1AE60E4}" type="presParOf" srcId="{8026D896-D261-42F2-BF03-FE1B335A3CC0}" destId="{90A99648-C24E-48AB-84D6-E47A3665F30C}" srcOrd="9" destOrd="0" presId="urn:microsoft.com/office/officeart/2005/8/layout/cycle6"/>
    <dgm:cxn modelId="{ADFF2969-10B6-404C-AA5B-1DEA78CEC04A}" type="presParOf" srcId="{8026D896-D261-42F2-BF03-FE1B335A3CC0}" destId="{D05D4669-1EA6-499F-944A-68FD2C822072}" srcOrd="10" destOrd="0" presId="urn:microsoft.com/office/officeart/2005/8/layout/cycle6"/>
    <dgm:cxn modelId="{1B4A56F5-A9E1-4C45-AF37-9BE0D5608D93}" type="presParOf" srcId="{8026D896-D261-42F2-BF03-FE1B335A3CC0}" destId="{BBBC9341-B3F6-4509-B47B-A62E4F9351F0}" srcOrd="11" destOrd="0" presId="urn:microsoft.com/office/officeart/2005/8/layout/cycle6"/>
    <dgm:cxn modelId="{C2AE9E79-68F6-470D-B37F-5ADA01FAE013}" type="presParOf" srcId="{8026D896-D261-42F2-BF03-FE1B335A3CC0}" destId="{29D4215E-0966-4A38-A7D8-B50F7D9D1FB2}" srcOrd="12" destOrd="0" presId="urn:microsoft.com/office/officeart/2005/8/layout/cycle6"/>
    <dgm:cxn modelId="{DA66ACD4-4345-4D43-A76A-2F0ED639F33E}" type="presParOf" srcId="{8026D896-D261-42F2-BF03-FE1B335A3CC0}" destId="{FFA0D76B-4F0F-4CF2-9497-F72C43AB19D1}" srcOrd="13" destOrd="0" presId="urn:microsoft.com/office/officeart/2005/8/layout/cycle6"/>
    <dgm:cxn modelId="{B411ED19-7971-48E8-8C95-9A9C64829AAC}" type="presParOf" srcId="{8026D896-D261-42F2-BF03-FE1B335A3CC0}" destId="{C57C1F9D-F5A6-4D00-80EA-133873D84F54}" srcOrd="14" destOrd="0" presId="urn:microsoft.com/office/officeart/2005/8/layout/cycle6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85475-0F4F-4895-996C-B1DF355B8EF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26285-331E-4253-A11B-A50203CC553F}">
      <dgm:prSet phldrT="[Текст]" custT="1"/>
      <dgm:spPr>
        <a:solidFill>
          <a:srgbClr val="9A57CD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Выявление детей с проблемами</a:t>
          </a:r>
          <a:endParaRPr lang="ru-RU" sz="1600" dirty="0"/>
        </a:p>
      </dgm:t>
    </dgm:pt>
    <dgm:pt modelId="{26339D3C-8598-4418-B4E8-5C76B3FEE425}" type="parTrans" cxnId="{0B63D17E-99D5-4C3F-ADB1-0EEAFD865716}">
      <dgm:prSet/>
      <dgm:spPr/>
      <dgm:t>
        <a:bodyPr/>
        <a:lstStyle/>
        <a:p>
          <a:endParaRPr lang="ru-RU"/>
        </a:p>
      </dgm:t>
    </dgm:pt>
    <dgm:pt modelId="{F84E28F8-588A-413D-A560-A32ED9EEB55E}" type="sibTrans" cxnId="{0B63D17E-99D5-4C3F-ADB1-0EEAFD865716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062C411-0FB4-443F-AD3F-EDF68B3169C5}">
      <dgm:prSet phldrT="[Текст]" custT="1"/>
      <dgm:spPr>
        <a:solidFill>
          <a:srgbClr val="9A57CD"/>
        </a:solidFill>
      </dgm:spPr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ru-RU" sz="1600" dirty="0" smtClean="0">
              <a:solidFill>
                <a:schemeClr val="bg1"/>
              </a:solidFill>
            </a:rPr>
            <a:t>Согласие родителей на диагностическое обследование ребёнка</a:t>
          </a:r>
          <a:r>
            <a:rPr lang="ru-RU" sz="1600" dirty="0" smtClean="0">
              <a:latin typeface="+mn-lt"/>
            </a:rPr>
            <a:t> </a:t>
          </a:r>
          <a:endParaRPr lang="ru-RU" sz="1600" dirty="0">
            <a:latin typeface="+mn-lt"/>
          </a:endParaRPr>
        </a:p>
      </dgm:t>
    </dgm:pt>
    <dgm:pt modelId="{AFD60F64-0554-4491-AC31-788201D5604E}" type="parTrans" cxnId="{817AE445-D071-4974-8538-68C047442B7D}">
      <dgm:prSet/>
      <dgm:spPr/>
      <dgm:t>
        <a:bodyPr/>
        <a:lstStyle/>
        <a:p>
          <a:endParaRPr lang="ru-RU"/>
        </a:p>
      </dgm:t>
    </dgm:pt>
    <dgm:pt modelId="{BB4ED7F8-5F6E-425E-9D34-6B299971E7E5}" type="sibTrans" cxnId="{817AE445-D071-4974-8538-68C047442B7D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30C7A9C-1797-4CD1-8949-5E3A02624529}">
      <dgm:prSet phldrT="[Текст]"/>
      <dgm:spPr>
        <a:solidFill>
          <a:srgbClr val="9A57C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Индивидуальное обследование ребёнка специалистами консилиума</a:t>
          </a:r>
          <a:endParaRPr lang="ru-RU" dirty="0"/>
        </a:p>
      </dgm:t>
    </dgm:pt>
    <dgm:pt modelId="{807ECB44-13B8-4181-ACF9-0286FC048929}" type="parTrans" cxnId="{0F5C2968-C488-4D1E-8FA1-F58906854015}">
      <dgm:prSet/>
      <dgm:spPr/>
      <dgm:t>
        <a:bodyPr/>
        <a:lstStyle/>
        <a:p>
          <a:endParaRPr lang="ru-RU"/>
        </a:p>
      </dgm:t>
    </dgm:pt>
    <dgm:pt modelId="{FD3CF08A-3D50-4B3A-90F7-8BC4EFAAFBD3}" type="sibTrans" cxnId="{0F5C2968-C488-4D1E-8FA1-F58906854015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1B4EF89-420B-45DE-BA7F-E877500BE188}">
      <dgm:prSet phldrT="[Текст]" custT="1"/>
      <dgm:spPr>
        <a:solidFill>
          <a:srgbClr val="9A57CD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Создание специальных образовательных условий</a:t>
          </a:r>
          <a:r>
            <a:rPr lang="ru-RU" sz="1600" dirty="0" smtClean="0"/>
            <a:t> </a:t>
          </a:r>
          <a:endParaRPr lang="ru-RU" sz="1600" dirty="0"/>
        </a:p>
      </dgm:t>
    </dgm:pt>
    <dgm:pt modelId="{E23B1603-EC3A-444E-B42C-5BACDB17A9BC}" type="parTrans" cxnId="{D132D721-8F73-4AAA-8A1C-B5C19C024030}">
      <dgm:prSet/>
      <dgm:spPr/>
      <dgm:t>
        <a:bodyPr/>
        <a:lstStyle/>
        <a:p>
          <a:endParaRPr lang="ru-RU"/>
        </a:p>
      </dgm:t>
    </dgm:pt>
    <dgm:pt modelId="{301EAD81-19FD-4FD8-AB51-69D0160EA904}" type="sibTrans" cxnId="{D132D721-8F73-4AAA-8A1C-B5C19C024030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EAE7F7D-AD1E-47D1-99D5-4EF6ABD16558}">
      <dgm:prSet phldrT="[Текст]"/>
      <dgm:spPr>
        <a:solidFill>
          <a:srgbClr val="9A57CD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Прохождение ПМПК</a:t>
          </a:r>
          <a:r>
            <a:rPr lang="ru-RU" dirty="0" smtClean="0"/>
            <a:t> </a:t>
          </a:r>
          <a:endParaRPr lang="ru-RU" dirty="0"/>
        </a:p>
      </dgm:t>
    </dgm:pt>
    <dgm:pt modelId="{134611C6-A063-44AA-9B2B-13A975742808}" type="sibTrans" cxnId="{963BCFC5-6447-4697-90B0-AB1E25FBA158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F0D429C-0ADA-40ED-92A6-362F296D27F6}" type="parTrans" cxnId="{963BCFC5-6447-4697-90B0-AB1E25FBA158}">
      <dgm:prSet/>
      <dgm:spPr/>
      <dgm:t>
        <a:bodyPr/>
        <a:lstStyle/>
        <a:p>
          <a:endParaRPr lang="ru-RU"/>
        </a:p>
      </dgm:t>
    </dgm:pt>
    <dgm:pt modelId="{8026D896-D261-42F2-BF03-FE1B335A3CC0}" type="pres">
      <dgm:prSet presAssocID="{5A685475-0F4F-4895-996C-B1DF355B8E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FA638-8DF9-4416-94EF-70C54BA93BC6}" type="pres">
      <dgm:prSet presAssocID="{F1B26285-331E-4253-A11B-A50203CC55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C10B0-54CB-4DFC-B709-58DE1A12D145}" type="pres">
      <dgm:prSet presAssocID="{F1B26285-331E-4253-A11B-A50203CC553F}" presName="spNode" presStyleCnt="0"/>
      <dgm:spPr/>
    </dgm:pt>
    <dgm:pt modelId="{D03C828F-06AE-42D0-8748-E64EAF73CEE2}" type="pres">
      <dgm:prSet presAssocID="{F84E28F8-588A-413D-A560-A32ED9EEB55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EA60B37-5D79-43B6-BF19-5350D8C246F2}" type="pres">
      <dgm:prSet presAssocID="{1062C411-0FB4-443F-AD3F-EDF68B3169C5}" presName="node" presStyleLbl="node1" presStyleIdx="1" presStyleCnt="5" custScaleX="105834" custScaleY="129899" custRadScaleRad="99104" custRadScaleInc="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A57DD-B7A2-4E88-A764-239D66830FC6}" type="pres">
      <dgm:prSet presAssocID="{1062C411-0FB4-443F-AD3F-EDF68B3169C5}" presName="spNode" presStyleCnt="0"/>
      <dgm:spPr/>
    </dgm:pt>
    <dgm:pt modelId="{DA0129F2-D7A5-47AD-95C9-DF077084A535}" type="pres">
      <dgm:prSet presAssocID="{BB4ED7F8-5F6E-425E-9D34-6B299971E7E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43C53D7-E95E-4A66-A86C-A340ED70EC7F}" type="pres">
      <dgm:prSet presAssocID="{B30C7A9C-1797-4CD1-8949-5E3A02624529}" presName="node" presStyleLbl="node1" presStyleIdx="2" presStyleCnt="5" custScaleX="106531" custScaleY="110041" custRadScaleRad="100626" custRadScaleInc="-4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7E4AF-E556-4B86-B1A9-923081FE7C43}" type="pres">
      <dgm:prSet presAssocID="{B30C7A9C-1797-4CD1-8949-5E3A02624529}" presName="spNode" presStyleCnt="0"/>
      <dgm:spPr/>
    </dgm:pt>
    <dgm:pt modelId="{10D82A09-A84B-4EC0-92EB-89140FF26F8C}" type="pres">
      <dgm:prSet presAssocID="{FD3CF08A-3D50-4B3A-90F7-8BC4EFAAFBD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0A99648-C24E-48AB-84D6-E47A3665F30C}" type="pres">
      <dgm:prSet presAssocID="{CEAE7F7D-AD1E-47D1-99D5-4EF6ABD16558}" presName="node" presStyleLbl="node1" presStyleIdx="3" presStyleCnt="5" custScaleX="110278" custScaleY="112579" custRadScaleRad="99472" custRadScaleInc="3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D4669-1EA6-499F-944A-68FD2C822072}" type="pres">
      <dgm:prSet presAssocID="{CEAE7F7D-AD1E-47D1-99D5-4EF6ABD16558}" presName="spNode" presStyleCnt="0"/>
      <dgm:spPr/>
    </dgm:pt>
    <dgm:pt modelId="{BBBC9341-B3F6-4509-B47B-A62E4F9351F0}" type="pres">
      <dgm:prSet presAssocID="{134611C6-A063-44AA-9B2B-13A97574280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9D4215E-0966-4A38-A7D8-B50F7D9D1FB2}" type="pres">
      <dgm:prSet presAssocID="{81B4EF89-420B-45DE-BA7F-E877500BE188}" presName="node" presStyleLbl="node1" presStyleIdx="4" presStyleCnt="5" custScaleX="107185" custScaleY="125982" custRadScaleRad="99016" custRadScaleInc="-3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D76B-4F0F-4CF2-9497-F72C43AB19D1}" type="pres">
      <dgm:prSet presAssocID="{81B4EF89-420B-45DE-BA7F-E877500BE188}" presName="spNode" presStyleCnt="0"/>
      <dgm:spPr/>
    </dgm:pt>
    <dgm:pt modelId="{C57C1F9D-F5A6-4D00-80EA-133873D84F54}" type="pres">
      <dgm:prSet presAssocID="{301EAD81-19FD-4FD8-AB51-69D0160EA90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2442E27-242B-4FBB-9E08-31983727272A}" type="presOf" srcId="{5A685475-0F4F-4895-996C-B1DF355B8EF7}" destId="{8026D896-D261-42F2-BF03-FE1B335A3CC0}" srcOrd="0" destOrd="0" presId="urn:microsoft.com/office/officeart/2005/8/layout/cycle6"/>
    <dgm:cxn modelId="{A6323549-5C3C-43C3-996C-BCFE46AA72E5}" type="presOf" srcId="{B30C7A9C-1797-4CD1-8949-5E3A02624529}" destId="{E43C53D7-E95E-4A66-A86C-A340ED70EC7F}" srcOrd="0" destOrd="0" presId="urn:microsoft.com/office/officeart/2005/8/layout/cycle6"/>
    <dgm:cxn modelId="{8D880DB8-37DB-46EB-89F8-1CB1BBC81455}" type="presOf" srcId="{1062C411-0FB4-443F-AD3F-EDF68B3169C5}" destId="{1EA60B37-5D79-43B6-BF19-5350D8C246F2}" srcOrd="0" destOrd="0" presId="urn:microsoft.com/office/officeart/2005/8/layout/cycle6"/>
    <dgm:cxn modelId="{0F5C2968-C488-4D1E-8FA1-F58906854015}" srcId="{5A685475-0F4F-4895-996C-B1DF355B8EF7}" destId="{B30C7A9C-1797-4CD1-8949-5E3A02624529}" srcOrd="2" destOrd="0" parTransId="{807ECB44-13B8-4181-ACF9-0286FC048929}" sibTransId="{FD3CF08A-3D50-4B3A-90F7-8BC4EFAAFBD3}"/>
    <dgm:cxn modelId="{C1EF07E4-B90F-4593-B9D2-5546B81262DD}" type="presOf" srcId="{134611C6-A063-44AA-9B2B-13A975742808}" destId="{BBBC9341-B3F6-4509-B47B-A62E4F9351F0}" srcOrd="0" destOrd="0" presId="urn:microsoft.com/office/officeart/2005/8/layout/cycle6"/>
    <dgm:cxn modelId="{817AE445-D071-4974-8538-68C047442B7D}" srcId="{5A685475-0F4F-4895-996C-B1DF355B8EF7}" destId="{1062C411-0FB4-443F-AD3F-EDF68B3169C5}" srcOrd="1" destOrd="0" parTransId="{AFD60F64-0554-4491-AC31-788201D5604E}" sibTransId="{BB4ED7F8-5F6E-425E-9D34-6B299971E7E5}"/>
    <dgm:cxn modelId="{0B63D17E-99D5-4C3F-ADB1-0EEAFD865716}" srcId="{5A685475-0F4F-4895-996C-B1DF355B8EF7}" destId="{F1B26285-331E-4253-A11B-A50203CC553F}" srcOrd="0" destOrd="0" parTransId="{26339D3C-8598-4418-B4E8-5C76B3FEE425}" sibTransId="{F84E28F8-588A-413D-A560-A32ED9EEB55E}"/>
    <dgm:cxn modelId="{D132D721-8F73-4AAA-8A1C-B5C19C024030}" srcId="{5A685475-0F4F-4895-996C-B1DF355B8EF7}" destId="{81B4EF89-420B-45DE-BA7F-E877500BE188}" srcOrd="4" destOrd="0" parTransId="{E23B1603-EC3A-444E-B42C-5BACDB17A9BC}" sibTransId="{301EAD81-19FD-4FD8-AB51-69D0160EA904}"/>
    <dgm:cxn modelId="{963BCFC5-6447-4697-90B0-AB1E25FBA158}" srcId="{5A685475-0F4F-4895-996C-B1DF355B8EF7}" destId="{CEAE7F7D-AD1E-47D1-99D5-4EF6ABD16558}" srcOrd="3" destOrd="0" parTransId="{3F0D429C-0ADA-40ED-92A6-362F296D27F6}" sibTransId="{134611C6-A063-44AA-9B2B-13A975742808}"/>
    <dgm:cxn modelId="{8E201C0D-4756-4E00-933F-EC56763E35A8}" type="presOf" srcId="{BB4ED7F8-5F6E-425E-9D34-6B299971E7E5}" destId="{DA0129F2-D7A5-47AD-95C9-DF077084A535}" srcOrd="0" destOrd="0" presId="urn:microsoft.com/office/officeart/2005/8/layout/cycle6"/>
    <dgm:cxn modelId="{E93BB9D9-9474-4AE7-A4E3-5692F2AD7D18}" type="presOf" srcId="{81B4EF89-420B-45DE-BA7F-E877500BE188}" destId="{29D4215E-0966-4A38-A7D8-B50F7D9D1FB2}" srcOrd="0" destOrd="0" presId="urn:microsoft.com/office/officeart/2005/8/layout/cycle6"/>
    <dgm:cxn modelId="{918EDC19-0E0E-4351-8D4A-A9C9D8B62253}" type="presOf" srcId="{FD3CF08A-3D50-4B3A-90F7-8BC4EFAAFBD3}" destId="{10D82A09-A84B-4EC0-92EB-89140FF26F8C}" srcOrd="0" destOrd="0" presId="urn:microsoft.com/office/officeart/2005/8/layout/cycle6"/>
    <dgm:cxn modelId="{8F7CA7F2-07EC-4820-851D-1D6EA09D11E1}" type="presOf" srcId="{CEAE7F7D-AD1E-47D1-99D5-4EF6ABD16558}" destId="{90A99648-C24E-48AB-84D6-E47A3665F30C}" srcOrd="0" destOrd="0" presId="urn:microsoft.com/office/officeart/2005/8/layout/cycle6"/>
    <dgm:cxn modelId="{F9B0AD23-3241-48EC-8728-1967E5B1A822}" type="presOf" srcId="{F1B26285-331E-4253-A11B-A50203CC553F}" destId="{C79FA638-8DF9-4416-94EF-70C54BA93BC6}" srcOrd="0" destOrd="0" presId="urn:microsoft.com/office/officeart/2005/8/layout/cycle6"/>
    <dgm:cxn modelId="{506963C7-04B0-4C0A-B58C-3E6029E92AAE}" type="presOf" srcId="{301EAD81-19FD-4FD8-AB51-69D0160EA904}" destId="{C57C1F9D-F5A6-4D00-80EA-133873D84F54}" srcOrd="0" destOrd="0" presId="urn:microsoft.com/office/officeart/2005/8/layout/cycle6"/>
    <dgm:cxn modelId="{CB8BD547-5B94-4B14-91AE-7B78B159620E}" type="presOf" srcId="{F84E28F8-588A-413D-A560-A32ED9EEB55E}" destId="{D03C828F-06AE-42D0-8748-E64EAF73CEE2}" srcOrd="0" destOrd="0" presId="urn:microsoft.com/office/officeart/2005/8/layout/cycle6"/>
    <dgm:cxn modelId="{2E871213-B5DE-4023-88BB-B4B2EDD9A3C6}" type="presParOf" srcId="{8026D896-D261-42F2-BF03-FE1B335A3CC0}" destId="{C79FA638-8DF9-4416-94EF-70C54BA93BC6}" srcOrd="0" destOrd="0" presId="urn:microsoft.com/office/officeart/2005/8/layout/cycle6"/>
    <dgm:cxn modelId="{E149E6EC-F892-4683-8045-86FC897443F6}" type="presParOf" srcId="{8026D896-D261-42F2-BF03-FE1B335A3CC0}" destId="{3C0C10B0-54CB-4DFC-B709-58DE1A12D145}" srcOrd="1" destOrd="0" presId="urn:microsoft.com/office/officeart/2005/8/layout/cycle6"/>
    <dgm:cxn modelId="{2C5FAFF7-79C2-47CB-B57F-4B85B792D33D}" type="presParOf" srcId="{8026D896-D261-42F2-BF03-FE1B335A3CC0}" destId="{D03C828F-06AE-42D0-8748-E64EAF73CEE2}" srcOrd="2" destOrd="0" presId="urn:microsoft.com/office/officeart/2005/8/layout/cycle6"/>
    <dgm:cxn modelId="{B6F85F93-5E59-4E58-BFDC-DBB977CE0FDB}" type="presParOf" srcId="{8026D896-D261-42F2-BF03-FE1B335A3CC0}" destId="{1EA60B37-5D79-43B6-BF19-5350D8C246F2}" srcOrd="3" destOrd="0" presId="urn:microsoft.com/office/officeart/2005/8/layout/cycle6"/>
    <dgm:cxn modelId="{BB797490-D436-4F08-8157-73F301F2B924}" type="presParOf" srcId="{8026D896-D261-42F2-BF03-FE1B335A3CC0}" destId="{B70A57DD-B7A2-4E88-A764-239D66830FC6}" srcOrd="4" destOrd="0" presId="urn:microsoft.com/office/officeart/2005/8/layout/cycle6"/>
    <dgm:cxn modelId="{B1510C89-0D24-45F6-AB3F-44B6D4DE305F}" type="presParOf" srcId="{8026D896-D261-42F2-BF03-FE1B335A3CC0}" destId="{DA0129F2-D7A5-47AD-95C9-DF077084A535}" srcOrd="5" destOrd="0" presId="urn:microsoft.com/office/officeart/2005/8/layout/cycle6"/>
    <dgm:cxn modelId="{68E35133-D40E-4143-BC94-2887C37BD791}" type="presParOf" srcId="{8026D896-D261-42F2-BF03-FE1B335A3CC0}" destId="{E43C53D7-E95E-4A66-A86C-A340ED70EC7F}" srcOrd="6" destOrd="0" presId="urn:microsoft.com/office/officeart/2005/8/layout/cycle6"/>
    <dgm:cxn modelId="{B0155A92-8431-4521-AF56-3BC9B1D8DB4C}" type="presParOf" srcId="{8026D896-D261-42F2-BF03-FE1B335A3CC0}" destId="{91B7E4AF-E556-4B86-B1A9-923081FE7C43}" srcOrd="7" destOrd="0" presId="urn:microsoft.com/office/officeart/2005/8/layout/cycle6"/>
    <dgm:cxn modelId="{C43B2046-DC2E-426F-B199-D754042803F3}" type="presParOf" srcId="{8026D896-D261-42F2-BF03-FE1B335A3CC0}" destId="{10D82A09-A84B-4EC0-92EB-89140FF26F8C}" srcOrd="8" destOrd="0" presId="urn:microsoft.com/office/officeart/2005/8/layout/cycle6"/>
    <dgm:cxn modelId="{301AFCDB-4AAA-4C78-8A6A-680C8B96AECC}" type="presParOf" srcId="{8026D896-D261-42F2-BF03-FE1B335A3CC0}" destId="{90A99648-C24E-48AB-84D6-E47A3665F30C}" srcOrd="9" destOrd="0" presId="urn:microsoft.com/office/officeart/2005/8/layout/cycle6"/>
    <dgm:cxn modelId="{B9EB793B-36F3-4BC2-BA07-F380FC2BD0F5}" type="presParOf" srcId="{8026D896-D261-42F2-BF03-FE1B335A3CC0}" destId="{D05D4669-1EA6-499F-944A-68FD2C822072}" srcOrd="10" destOrd="0" presId="urn:microsoft.com/office/officeart/2005/8/layout/cycle6"/>
    <dgm:cxn modelId="{9624F36B-B8F9-418C-9DE2-5D91FA8F1BF7}" type="presParOf" srcId="{8026D896-D261-42F2-BF03-FE1B335A3CC0}" destId="{BBBC9341-B3F6-4509-B47B-A62E4F9351F0}" srcOrd="11" destOrd="0" presId="urn:microsoft.com/office/officeart/2005/8/layout/cycle6"/>
    <dgm:cxn modelId="{1460678B-9D41-4474-A35D-B4BE6F2F4A0C}" type="presParOf" srcId="{8026D896-D261-42F2-BF03-FE1B335A3CC0}" destId="{29D4215E-0966-4A38-A7D8-B50F7D9D1FB2}" srcOrd="12" destOrd="0" presId="urn:microsoft.com/office/officeart/2005/8/layout/cycle6"/>
    <dgm:cxn modelId="{C37833E7-CB9F-43A9-8B3D-272F29DCD570}" type="presParOf" srcId="{8026D896-D261-42F2-BF03-FE1B335A3CC0}" destId="{FFA0D76B-4F0F-4CF2-9497-F72C43AB19D1}" srcOrd="13" destOrd="0" presId="urn:microsoft.com/office/officeart/2005/8/layout/cycle6"/>
    <dgm:cxn modelId="{E680AB43-A0BC-4BE2-8ECB-6F63F43159B3}" type="presParOf" srcId="{8026D896-D261-42F2-BF03-FE1B335A3CC0}" destId="{C57C1F9D-F5A6-4D00-80EA-133873D84F54}" srcOrd="14" destOrd="0" presId="urn:microsoft.com/office/officeart/2005/8/layout/cycle6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1F5D1-5E42-4DF5-BFBF-2CE0F524F9B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9F764EA-7DBF-4142-8E37-41793B659FF1}">
      <dgm:prSet phldrT="[Текст]" custT="1"/>
      <dgm:spPr>
        <a:solidFill>
          <a:srgbClr val="9A57CD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400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Федеральный  государственный образовательный стандарт дошкольного образования </a:t>
          </a:r>
        </a:p>
        <a:p>
          <a:pPr algn="ctr">
            <a:lnSpc>
              <a:spcPct val="100000"/>
            </a:lnSpc>
          </a:pPr>
          <a:r>
            <a:rPr lang="ru-RU" sz="1400" b="1" i="0" u="sng" dirty="0" smtClean="0">
              <a:solidFill>
                <a:schemeClr val="bg1"/>
              </a:solidFill>
              <a:effectLst/>
            </a:rPr>
            <a:t>Приказ Министерства образования и науки Российской Федерации</a:t>
          </a:r>
          <a:r>
            <a:rPr lang="ru-RU" sz="1400" b="1" i="0" dirty="0" smtClean="0">
              <a:solidFill>
                <a:schemeClr val="bg1"/>
              </a:solidFill>
              <a:effectLst/>
            </a:rPr>
            <a:t>  от 17 октября 2013 г.</a:t>
          </a:r>
        </a:p>
        <a:p>
          <a:pPr algn="ctr">
            <a:lnSpc>
              <a:spcPct val="100000"/>
            </a:lnSpc>
          </a:pPr>
          <a:r>
            <a:rPr lang="ru-RU" sz="1400" b="1" i="0" dirty="0" smtClean="0">
              <a:solidFill>
                <a:schemeClr val="bg1"/>
              </a:solidFill>
              <a:effectLst/>
            </a:rPr>
            <a:t>№ 1155 </a:t>
          </a:r>
          <a:endParaRPr lang="ru-RU" sz="1400" dirty="0"/>
        </a:p>
      </dgm:t>
    </dgm:pt>
    <dgm:pt modelId="{D05931E9-827D-4B60-A6C9-E6A7E5EFE5C1}" type="parTrans" cxnId="{BD880C23-DAF1-41D9-B508-022EC62A5630}">
      <dgm:prSet/>
      <dgm:spPr/>
      <dgm:t>
        <a:bodyPr/>
        <a:lstStyle/>
        <a:p>
          <a:endParaRPr lang="ru-RU"/>
        </a:p>
      </dgm:t>
    </dgm:pt>
    <dgm:pt modelId="{409AF246-3ABF-463F-8FF5-4D11711EE0F9}" type="sibTrans" cxnId="{BD880C23-DAF1-41D9-B508-022EC62A5630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5EBD638C-E412-42A1-915D-FED1F3C30D85}">
      <dgm:prSet phldrT="[Текст]" custT="1"/>
      <dgm:spPr>
        <a:solidFill>
          <a:srgbClr val="9A57CD"/>
        </a:solidFill>
      </dgm:spPr>
      <dgm:t>
        <a:bodyPr/>
        <a:lstStyle/>
        <a:p>
          <a:endParaRPr lang="ru-RU" sz="1400" b="1" dirty="0" smtClean="0">
            <a:solidFill>
              <a:srgbClr val="FFC819"/>
            </a:solidFill>
            <a:effectLst>
              <a:outerShdw blurRad="38100" dist="38100" dir="2700000" algn="tl">
                <a:srgbClr val="000000"/>
              </a:outerShdw>
            </a:effectLst>
            <a:latin typeface="+mn-lt"/>
          </a:endParaRPr>
        </a:p>
        <a:p>
          <a:r>
            <a:rPr lang="ru-RU" sz="1400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Федеральный государственный образовательный стандарт  </a:t>
          </a:r>
          <a:br>
            <a:rPr lang="ru-RU" sz="1400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</a:br>
          <a:r>
            <a:rPr lang="ru-RU" sz="1400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начального общего образования  </a:t>
          </a:r>
        </a:p>
        <a:p>
          <a:r>
            <a:rPr lang="ru-RU" sz="1400" b="1" i="0" u="sng" dirty="0" smtClean="0">
              <a:solidFill>
                <a:schemeClr val="bg1"/>
              </a:solidFill>
              <a:latin typeface="+mn-lt"/>
            </a:rPr>
            <a:t>Приказ </a:t>
          </a:r>
          <a:r>
            <a:rPr lang="ru-RU" sz="1400" b="1" i="0" u="sng" dirty="0" err="1" smtClean="0">
              <a:solidFill>
                <a:schemeClr val="bg1"/>
              </a:solidFill>
              <a:latin typeface="+mn-lt"/>
            </a:rPr>
            <a:t>Минобрнауки</a:t>
          </a:r>
          <a:r>
            <a:rPr lang="ru-RU" sz="1400" b="1" i="0" u="sng" dirty="0" smtClean="0">
              <a:solidFill>
                <a:schemeClr val="bg1"/>
              </a:solidFill>
              <a:latin typeface="+mn-lt"/>
            </a:rPr>
            <a:t> РФ </a:t>
          </a:r>
        </a:p>
        <a:p>
          <a:r>
            <a:rPr lang="ru-RU" sz="1400" b="1" i="0" dirty="0" smtClean="0">
              <a:solidFill>
                <a:schemeClr val="bg1"/>
              </a:solidFill>
              <a:latin typeface="+mn-lt"/>
            </a:rPr>
            <a:t>от 06.10.2009г, </a:t>
          </a:r>
          <a:r>
            <a:rPr lang="ru-RU" sz="1400" b="1" i="0" u="none" dirty="0" smtClean="0">
              <a:solidFill>
                <a:schemeClr val="bg1"/>
              </a:solidFill>
              <a:latin typeface="+mn-lt"/>
            </a:rPr>
            <a:t>№ 373 </a:t>
          </a:r>
        </a:p>
        <a:p>
          <a:r>
            <a:rPr lang="ru-RU" sz="1200" b="1" i="0" u="none" dirty="0" smtClean="0">
              <a:solidFill>
                <a:schemeClr val="bg1"/>
              </a:solidFill>
              <a:latin typeface="+mn-lt"/>
            </a:rPr>
            <a:t>«Об утверждении и введении в действие федерального государственного образовательного стандарта начального общего образования».</a:t>
          </a:r>
          <a:endParaRPr lang="ru-RU" sz="1200" dirty="0"/>
        </a:p>
      </dgm:t>
    </dgm:pt>
    <dgm:pt modelId="{8C9AD138-A351-484E-947B-B2DD7946E690}" type="parTrans" cxnId="{4943C6EE-FF4A-4902-BADD-0807AE64B67E}">
      <dgm:prSet/>
      <dgm:spPr/>
      <dgm:t>
        <a:bodyPr/>
        <a:lstStyle/>
        <a:p>
          <a:endParaRPr lang="ru-RU"/>
        </a:p>
      </dgm:t>
    </dgm:pt>
    <dgm:pt modelId="{C5EA9353-009E-482D-A114-2FA5B0094A38}" type="sibTrans" cxnId="{4943C6EE-FF4A-4902-BADD-0807AE64B67E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BB0BB401-8174-41BB-92C8-0EC9F71FF75A}">
      <dgm:prSet phldrT="[Текст]"/>
      <dgm:spPr>
        <a:solidFill>
          <a:srgbClr val="9A57CD"/>
        </a:solidFill>
      </dgm:spPr>
      <dgm:t>
        <a:bodyPr/>
        <a:lstStyle/>
        <a:p>
          <a:r>
            <a:rPr lang="ru-RU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преемственности двух звеньев системы образования.</a:t>
          </a:r>
          <a:endParaRPr lang="ru-RU" dirty="0">
            <a:solidFill>
              <a:srgbClr val="FF6600"/>
            </a:solidFill>
          </a:endParaRPr>
        </a:p>
      </dgm:t>
    </dgm:pt>
    <dgm:pt modelId="{A5A40F54-CFF8-488A-90D4-7852A8ADAD0B}" type="parTrans" cxnId="{9BC18603-3D2C-454F-9879-A189754A3342}">
      <dgm:prSet/>
      <dgm:spPr/>
      <dgm:t>
        <a:bodyPr/>
        <a:lstStyle/>
        <a:p>
          <a:endParaRPr lang="ru-RU"/>
        </a:p>
      </dgm:t>
    </dgm:pt>
    <dgm:pt modelId="{8F1140AD-3A6B-469D-9AB5-EC2AAABE1874}" type="sibTrans" cxnId="{9BC18603-3D2C-454F-9879-A189754A3342}">
      <dgm:prSet/>
      <dgm:spPr/>
      <dgm:t>
        <a:bodyPr/>
        <a:lstStyle/>
        <a:p>
          <a:endParaRPr lang="ru-RU"/>
        </a:p>
      </dgm:t>
    </dgm:pt>
    <dgm:pt modelId="{CA16A976-92CD-48A6-A768-7F465DB38CFB}" type="pres">
      <dgm:prSet presAssocID="{2531F5D1-5E42-4DF5-BFBF-2CE0F524F9B5}" presName="Name0" presStyleCnt="0">
        <dgm:presLayoutVars>
          <dgm:dir/>
          <dgm:resizeHandles val="exact"/>
        </dgm:presLayoutVars>
      </dgm:prSet>
      <dgm:spPr/>
    </dgm:pt>
    <dgm:pt modelId="{A04ED586-9142-428B-9A49-1A53DC8B0544}" type="pres">
      <dgm:prSet presAssocID="{2531F5D1-5E42-4DF5-BFBF-2CE0F524F9B5}" presName="vNodes" presStyleCnt="0"/>
      <dgm:spPr/>
    </dgm:pt>
    <dgm:pt modelId="{D45FA006-4004-4E76-A232-EDFE23D8D3A0}" type="pres">
      <dgm:prSet presAssocID="{F9F764EA-7DBF-4142-8E37-41793B659FF1}" presName="node" presStyleLbl="node1" presStyleIdx="0" presStyleCnt="3" custScaleX="221887" custScaleY="157065" custLinFactY="24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F8B6-A4D9-4C33-BA94-D07E9C7B47A2}" type="pres">
      <dgm:prSet presAssocID="{409AF246-3ABF-463F-8FF5-4D11711EE0F9}" presName="spacerT" presStyleCnt="0"/>
      <dgm:spPr/>
    </dgm:pt>
    <dgm:pt modelId="{0E884E04-06F4-4228-91CB-D6F9932BDFF4}" type="pres">
      <dgm:prSet presAssocID="{409AF246-3ABF-463F-8FF5-4D11711EE0F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B38F901-0FDD-4491-8816-8889DCB9E67E}" type="pres">
      <dgm:prSet presAssocID="{409AF246-3ABF-463F-8FF5-4D11711EE0F9}" presName="spacerB" presStyleCnt="0"/>
      <dgm:spPr/>
    </dgm:pt>
    <dgm:pt modelId="{2935FAEF-123E-49B5-9539-D05012BB858F}" type="pres">
      <dgm:prSet presAssocID="{5EBD638C-E412-42A1-915D-FED1F3C30D85}" presName="node" presStyleLbl="node1" presStyleIdx="1" presStyleCnt="3" custScaleX="221887" custScaleY="159035" custLinFactY="-4797" custLinFactNeighborX="22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E13C2-6FC3-4AA5-81AB-0E522752A965}" type="pres">
      <dgm:prSet presAssocID="{2531F5D1-5E42-4DF5-BFBF-2CE0F524F9B5}" presName="sibTransLast" presStyleLbl="sibTrans2D1" presStyleIdx="1" presStyleCnt="2" custScaleX="255798" custLinFactNeighborX="-65431" custLinFactNeighborY="5928"/>
      <dgm:spPr/>
      <dgm:t>
        <a:bodyPr/>
        <a:lstStyle/>
        <a:p>
          <a:endParaRPr lang="ru-RU"/>
        </a:p>
      </dgm:t>
    </dgm:pt>
    <dgm:pt modelId="{2A6DFDBB-1047-459A-9206-6EB5B2CE7AD6}" type="pres">
      <dgm:prSet presAssocID="{2531F5D1-5E42-4DF5-BFBF-2CE0F524F9B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A6D97D4-68BC-4AF5-8F27-D9D0BA9021C7}" type="pres">
      <dgm:prSet presAssocID="{2531F5D1-5E42-4DF5-BFBF-2CE0F524F9B5}" presName="lastNode" presStyleLbl="node1" presStyleIdx="2" presStyleCnt="3" custScaleX="104390" custScaleY="84292" custLinFactNeighborX="3840" custLinFactNeighborY="-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F7D2F-E877-4488-AB09-42B654665A51}" type="presOf" srcId="{409AF246-3ABF-463F-8FF5-4D11711EE0F9}" destId="{0E884E04-06F4-4228-91CB-D6F9932BDFF4}" srcOrd="0" destOrd="0" presId="urn:microsoft.com/office/officeart/2005/8/layout/equation2"/>
    <dgm:cxn modelId="{5EBC27E5-64BF-49DE-B711-EDE3B7781055}" type="presOf" srcId="{BB0BB401-8174-41BB-92C8-0EC9F71FF75A}" destId="{FA6D97D4-68BC-4AF5-8F27-D9D0BA9021C7}" srcOrd="0" destOrd="0" presId="urn:microsoft.com/office/officeart/2005/8/layout/equation2"/>
    <dgm:cxn modelId="{8C5ADA3C-4682-40FA-AC60-5B289489D2A7}" type="presOf" srcId="{2531F5D1-5E42-4DF5-BFBF-2CE0F524F9B5}" destId="{CA16A976-92CD-48A6-A768-7F465DB38CFB}" srcOrd="0" destOrd="0" presId="urn:microsoft.com/office/officeart/2005/8/layout/equation2"/>
    <dgm:cxn modelId="{BD880C23-DAF1-41D9-B508-022EC62A5630}" srcId="{2531F5D1-5E42-4DF5-BFBF-2CE0F524F9B5}" destId="{F9F764EA-7DBF-4142-8E37-41793B659FF1}" srcOrd="0" destOrd="0" parTransId="{D05931E9-827D-4B60-A6C9-E6A7E5EFE5C1}" sibTransId="{409AF246-3ABF-463F-8FF5-4D11711EE0F9}"/>
    <dgm:cxn modelId="{30806DD0-029D-4121-9099-F3415853883D}" type="presOf" srcId="{C5EA9353-009E-482D-A114-2FA5B0094A38}" destId="{2A6DFDBB-1047-459A-9206-6EB5B2CE7AD6}" srcOrd="1" destOrd="0" presId="urn:microsoft.com/office/officeart/2005/8/layout/equation2"/>
    <dgm:cxn modelId="{82E1450F-59D2-44E3-8D50-74EF8EDAFF09}" type="presOf" srcId="{F9F764EA-7DBF-4142-8E37-41793B659FF1}" destId="{D45FA006-4004-4E76-A232-EDFE23D8D3A0}" srcOrd="0" destOrd="0" presId="urn:microsoft.com/office/officeart/2005/8/layout/equation2"/>
    <dgm:cxn modelId="{5D7B12F0-2D50-4265-93A8-F9E36A22D41A}" type="presOf" srcId="{C5EA9353-009E-482D-A114-2FA5B0094A38}" destId="{0B8E13C2-6FC3-4AA5-81AB-0E522752A965}" srcOrd="0" destOrd="0" presId="urn:microsoft.com/office/officeart/2005/8/layout/equation2"/>
    <dgm:cxn modelId="{9BC18603-3D2C-454F-9879-A189754A3342}" srcId="{2531F5D1-5E42-4DF5-BFBF-2CE0F524F9B5}" destId="{BB0BB401-8174-41BB-92C8-0EC9F71FF75A}" srcOrd="2" destOrd="0" parTransId="{A5A40F54-CFF8-488A-90D4-7852A8ADAD0B}" sibTransId="{8F1140AD-3A6B-469D-9AB5-EC2AAABE1874}"/>
    <dgm:cxn modelId="{8FF68F3A-9677-47D1-8048-E655A78A6FBC}" type="presOf" srcId="{5EBD638C-E412-42A1-915D-FED1F3C30D85}" destId="{2935FAEF-123E-49B5-9539-D05012BB858F}" srcOrd="0" destOrd="0" presId="urn:microsoft.com/office/officeart/2005/8/layout/equation2"/>
    <dgm:cxn modelId="{4943C6EE-FF4A-4902-BADD-0807AE64B67E}" srcId="{2531F5D1-5E42-4DF5-BFBF-2CE0F524F9B5}" destId="{5EBD638C-E412-42A1-915D-FED1F3C30D85}" srcOrd="1" destOrd="0" parTransId="{8C9AD138-A351-484E-947B-B2DD7946E690}" sibTransId="{C5EA9353-009E-482D-A114-2FA5B0094A38}"/>
    <dgm:cxn modelId="{BC0DADDA-19BA-46BC-AECA-B6722939F3EF}" type="presParOf" srcId="{CA16A976-92CD-48A6-A768-7F465DB38CFB}" destId="{A04ED586-9142-428B-9A49-1A53DC8B0544}" srcOrd="0" destOrd="0" presId="urn:microsoft.com/office/officeart/2005/8/layout/equation2"/>
    <dgm:cxn modelId="{C4FBC8ED-41E5-4255-A268-010DE7E218C7}" type="presParOf" srcId="{A04ED586-9142-428B-9A49-1A53DC8B0544}" destId="{D45FA006-4004-4E76-A232-EDFE23D8D3A0}" srcOrd="0" destOrd="0" presId="urn:microsoft.com/office/officeart/2005/8/layout/equation2"/>
    <dgm:cxn modelId="{790C2AD3-5446-4692-9678-E6BFDE595973}" type="presParOf" srcId="{A04ED586-9142-428B-9A49-1A53DC8B0544}" destId="{BCF4F8B6-A4D9-4C33-BA94-D07E9C7B47A2}" srcOrd="1" destOrd="0" presId="urn:microsoft.com/office/officeart/2005/8/layout/equation2"/>
    <dgm:cxn modelId="{DCEAD9AE-12EE-4B21-A080-F0997254B4D5}" type="presParOf" srcId="{A04ED586-9142-428B-9A49-1A53DC8B0544}" destId="{0E884E04-06F4-4228-91CB-D6F9932BDFF4}" srcOrd="2" destOrd="0" presId="urn:microsoft.com/office/officeart/2005/8/layout/equation2"/>
    <dgm:cxn modelId="{2D82130D-033A-4AC5-9055-484179FE92B9}" type="presParOf" srcId="{A04ED586-9142-428B-9A49-1A53DC8B0544}" destId="{BB38F901-0FDD-4491-8816-8889DCB9E67E}" srcOrd="3" destOrd="0" presId="urn:microsoft.com/office/officeart/2005/8/layout/equation2"/>
    <dgm:cxn modelId="{662D3B14-95C3-4E2C-9C79-BE978F763C1D}" type="presParOf" srcId="{A04ED586-9142-428B-9A49-1A53DC8B0544}" destId="{2935FAEF-123E-49B5-9539-D05012BB858F}" srcOrd="4" destOrd="0" presId="urn:microsoft.com/office/officeart/2005/8/layout/equation2"/>
    <dgm:cxn modelId="{7A0BC1EF-68DB-4BD3-9F01-65E9F0EFEF30}" type="presParOf" srcId="{CA16A976-92CD-48A6-A768-7F465DB38CFB}" destId="{0B8E13C2-6FC3-4AA5-81AB-0E522752A965}" srcOrd="1" destOrd="0" presId="urn:microsoft.com/office/officeart/2005/8/layout/equation2"/>
    <dgm:cxn modelId="{BE646A18-3B95-47D7-85DA-15453112F0DF}" type="presParOf" srcId="{0B8E13C2-6FC3-4AA5-81AB-0E522752A965}" destId="{2A6DFDBB-1047-459A-9206-6EB5B2CE7AD6}" srcOrd="0" destOrd="0" presId="urn:microsoft.com/office/officeart/2005/8/layout/equation2"/>
    <dgm:cxn modelId="{3DE6E0A6-E9C4-4F48-BDC8-BDE8E918E7D5}" type="presParOf" srcId="{CA16A976-92CD-48A6-A768-7F465DB38CFB}" destId="{FA6D97D4-68BC-4AF5-8F27-D9D0BA9021C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7CF2D-1462-48A2-B6B6-934A6973F717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</dgm:pt>
    <dgm:pt modelId="{0E0910EC-C7B3-493B-89CB-A33FEBA224B7}">
      <dgm:prSet phldrT="[Текст]"/>
      <dgm:spPr>
        <a:noFill/>
      </dgm:spPr>
      <dgm:t>
        <a:bodyPr/>
        <a:lstStyle/>
        <a:p>
          <a:r>
            <a:rPr lang="ru-RU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хочу учиться!</a:t>
          </a:r>
          <a:endParaRPr lang="ru-RU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C20D98-6EA9-42B9-A14C-065F1A33D43D}" type="parTrans" cxnId="{D7E4B1A0-DE83-4DAA-98BF-12A6A74719DB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3992C-CB32-4342-9CCF-6844C4804DFF}" type="sibTrans" cxnId="{D7E4B1A0-DE83-4DAA-98BF-12A6A74719DB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3AD9D-9921-4F7B-9AD4-C5A386971434}">
      <dgm:prSet phldrT="[Текст]"/>
      <dgm:spPr>
        <a:noFill/>
      </dgm:spPr>
      <dgm:t>
        <a:bodyPr/>
        <a:lstStyle/>
        <a:p>
          <a:r>
            <a:rPr lang="ru-RU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готов к познанию!</a:t>
          </a:r>
          <a:endParaRPr lang="ru-RU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D15B6D-55DA-4DDA-93EB-3EC756D8D0AC}" type="parTrans" cxnId="{9585406B-35C3-4F14-B7D4-A5BE26E696F3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E3D091-2A0A-44ED-889D-9CCE54906ED1}" type="sibTrans" cxnId="{9585406B-35C3-4F14-B7D4-A5BE26E696F3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7B2C8C-F7B9-495E-A276-E969C1E8B7D6}">
      <dgm:prSet phldrT="[Текст]"/>
      <dgm:spPr>
        <a:noFill/>
      </dgm:spPr>
      <dgm:t>
        <a:bodyPr/>
        <a:lstStyle/>
        <a:p>
          <a:r>
            <a:rPr lang="ru-RU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– субъект детского сообщества!</a:t>
          </a:r>
          <a:endParaRPr lang="ru-RU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F91D5D-95DD-4D34-8561-D6B6A4CCC1F0}" type="parTrans" cxnId="{94ED9A3A-DC1A-49A4-A7FD-436D31AD7F23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335BA2-8595-4AAE-BC52-3CA2C3B46AA2}" type="sibTrans" cxnId="{94ED9A3A-DC1A-49A4-A7FD-436D31AD7F23}">
      <dgm:prSet/>
      <dgm:spPr/>
      <dgm:t>
        <a:bodyPr/>
        <a:lstStyle/>
        <a:p>
          <a:endParaRPr lang="ru-RU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91A1A4-EF60-4457-84EF-97D4B44C1DE7}" type="pres">
      <dgm:prSet presAssocID="{DBE7CF2D-1462-48A2-B6B6-934A6973F717}" presName="Name0" presStyleCnt="0">
        <dgm:presLayoutVars>
          <dgm:dir/>
          <dgm:resizeHandles val="exact"/>
        </dgm:presLayoutVars>
      </dgm:prSet>
      <dgm:spPr/>
    </dgm:pt>
    <dgm:pt modelId="{392ECF46-E7FF-4390-B313-A4599B39D74E}" type="pres">
      <dgm:prSet presAssocID="{DBE7CF2D-1462-48A2-B6B6-934A6973F717}" presName="fgShape" presStyleLbl="fgShp" presStyleIdx="0" presStyleCnt="1"/>
      <dgm:spPr>
        <a:solidFill>
          <a:srgbClr val="9A57CD"/>
        </a:solidFill>
      </dgm:spPr>
    </dgm:pt>
    <dgm:pt modelId="{76F633C0-3A68-4EAB-84C6-61D8D26A0A38}" type="pres">
      <dgm:prSet presAssocID="{DBE7CF2D-1462-48A2-B6B6-934A6973F717}" presName="linComp" presStyleCnt="0"/>
      <dgm:spPr/>
    </dgm:pt>
    <dgm:pt modelId="{176AA46F-1359-4F95-8809-AE087FC300D7}" type="pres">
      <dgm:prSet presAssocID="{0E0910EC-C7B3-493B-89CB-A33FEBA224B7}" presName="compNode" presStyleCnt="0"/>
      <dgm:spPr/>
    </dgm:pt>
    <dgm:pt modelId="{5DEE152C-5D57-4865-81D0-7A5115ED9F87}" type="pres">
      <dgm:prSet presAssocID="{0E0910EC-C7B3-493B-89CB-A33FEBA224B7}" presName="bkgdShape" presStyleLbl="node1" presStyleIdx="0" presStyleCnt="3" custLinFactNeighborX="-1261" custLinFactNeighborY="-977"/>
      <dgm:spPr/>
      <dgm:t>
        <a:bodyPr/>
        <a:lstStyle/>
        <a:p>
          <a:endParaRPr lang="ru-RU"/>
        </a:p>
      </dgm:t>
    </dgm:pt>
    <dgm:pt modelId="{A802E2C3-622A-45AC-84C8-0938246477EE}" type="pres">
      <dgm:prSet presAssocID="{0E0910EC-C7B3-493B-89CB-A33FEBA224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B36DE-C452-4EC6-928E-D25A09D520EA}" type="pres">
      <dgm:prSet presAssocID="{0E0910EC-C7B3-493B-89CB-A33FEBA224B7}" presName="invisiNode" presStyleLbl="node1" presStyleIdx="0" presStyleCnt="3"/>
      <dgm:spPr/>
    </dgm:pt>
    <dgm:pt modelId="{F7D6B472-9586-498F-B96E-2DB4FD6F0FCB}" type="pres">
      <dgm:prSet presAssocID="{0E0910EC-C7B3-493B-89CB-A33FEBA224B7}" presName="imagNode" presStyleLbl="fgImgPlace1" presStyleIdx="0" presStyleCnt="3" custLinFactNeighborX="-4313" custLinFactNeighborY="54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E8E62C-5680-4BE8-9279-E46FF88B25A2}" type="pres">
      <dgm:prSet presAssocID="{01D3992C-CB32-4342-9CCF-6844C4804D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13D191-173E-4653-B872-F62461CEFBC0}" type="pres">
      <dgm:prSet presAssocID="{E233AD9D-9921-4F7B-9AD4-C5A386971434}" presName="compNode" presStyleCnt="0"/>
      <dgm:spPr/>
    </dgm:pt>
    <dgm:pt modelId="{790BA1DE-EF7A-49BA-BC2F-189C9FD54E99}" type="pres">
      <dgm:prSet presAssocID="{E233AD9D-9921-4F7B-9AD4-C5A386971434}" presName="bkgdShape" presStyleLbl="node1" presStyleIdx="1" presStyleCnt="3"/>
      <dgm:spPr/>
      <dgm:t>
        <a:bodyPr/>
        <a:lstStyle/>
        <a:p>
          <a:endParaRPr lang="ru-RU"/>
        </a:p>
      </dgm:t>
    </dgm:pt>
    <dgm:pt modelId="{91A79EBB-2BD5-43B4-AA35-65D63EB221CE}" type="pres">
      <dgm:prSet presAssocID="{E233AD9D-9921-4F7B-9AD4-C5A38697143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2AD5B-EB45-4DE4-BA0F-5A9F59687561}" type="pres">
      <dgm:prSet presAssocID="{E233AD9D-9921-4F7B-9AD4-C5A386971434}" presName="invisiNode" presStyleLbl="node1" presStyleIdx="1" presStyleCnt="3"/>
      <dgm:spPr/>
    </dgm:pt>
    <dgm:pt modelId="{9A451246-584C-4BCF-BFEF-FF9E8EE044A7}" type="pres">
      <dgm:prSet presAssocID="{E233AD9D-9921-4F7B-9AD4-C5A386971434}" presName="imagNode" presStyleLbl="fgImgPlace1" presStyleIdx="1" presStyleCnt="3" custScaleY="144332" custLinFactNeighborX="-1665" custLinFactNeighborY="149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78E261-F13A-40B2-8BB7-ED80A6D79EF2}" type="pres">
      <dgm:prSet presAssocID="{41E3D091-2A0A-44ED-889D-9CCE54906E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D8F899-DD83-4EDE-9313-A0AF2CDAF7A2}" type="pres">
      <dgm:prSet presAssocID="{9F7B2C8C-F7B9-495E-A276-E969C1E8B7D6}" presName="compNode" presStyleCnt="0"/>
      <dgm:spPr/>
    </dgm:pt>
    <dgm:pt modelId="{F51BE02D-69DB-4D97-83D6-25F34C090493}" type="pres">
      <dgm:prSet presAssocID="{9F7B2C8C-F7B9-495E-A276-E969C1E8B7D6}" presName="bkgdShape" presStyleLbl="node1" presStyleIdx="2" presStyleCnt="3"/>
      <dgm:spPr/>
      <dgm:t>
        <a:bodyPr/>
        <a:lstStyle/>
        <a:p>
          <a:endParaRPr lang="ru-RU"/>
        </a:p>
      </dgm:t>
    </dgm:pt>
    <dgm:pt modelId="{2644C20A-61F0-4823-8114-4C6F50790965}" type="pres">
      <dgm:prSet presAssocID="{9F7B2C8C-F7B9-495E-A276-E969C1E8B7D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80B25-7F64-4DD5-A407-4BB623DAA6B8}" type="pres">
      <dgm:prSet presAssocID="{9F7B2C8C-F7B9-495E-A276-E969C1E8B7D6}" presName="invisiNode" presStyleLbl="node1" presStyleIdx="2" presStyleCnt="3"/>
      <dgm:spPr/>
    </dgm:pt>
    <dgm:pt modelId="{9D661717-C674-46AA-95AD-573A22DE2404}" type="pres">
      <dgm:prSet presAssocID="{9F7B2C8C-F7B9-495E-A276-E969C1E8B7D6}" presName="imagNode" presStyleLbl="fgImgPlace1" presStyleIdx="2" presStyleCnt="3" custLinFactNeighborX="-764" custLinFactNeighborY="13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BD15CEF-3349-409A-B5DE-1428BB001EBF}" type="presOf" srcId="{E233AD9D-9921-4F7B-9AD4-C5A386971434}" destId="{790BA1DE-EF7A-49BA-BC2F-189C9FD54E99}" srcOrd="0" destOrd="0" presId="urn:microsoft.com/office/officeart/2005/8/layout/hList7#1"/>
    <dgm:cxn modelId="{9585406B-35C3-4F14-B7D4-A5BE26E696F3}" srcId="{DBE7CF2D-1462-48A2-B6B6-934A6973F717}" destId="{E233AD9D-9921-4F7B-9AD4-C5A386971434}" srcOrd="1" destOrd="0" parTransId="{0ED15B6D-55DA-4DDA-93EB-3EC756D8D0AC}" sibTransId="{41E3D091-2A0A-44ED-889D-9CCE54906ED1}"/>
    <dgm:cxn modelId="{F788E78A-BAE8-4C2D-B625-F93580847715}" type="presOf" srcId="{01D3992C-CB32-4342-9CCF-6844C4804DFF}" destId="{C1E8E62C-5680-4BE8-9279-E46FF88B25A2}" srcOrd="0" destOrd="0" presId="urn:microsoft.com/office/officeart/2005/8/layout/hList7#1"/>
    <dgm:cxn modelId="{1B9855DB-9A6C-4F32-8EB4-22CAD179887B}" type="presOf" srcId="{0E0910EC-C7B3-493B-89CB-A33FEBA224B7}" destId="{A802E2C3-622A-45AC-84C8-0938246477EE}" srcOrd="1" destOrd="0" presId="urn:microsoft.com/office/officeart/2005/8/layout/hList7#1"/>
    <dgm:cxn modelId="{D71713D9-5D0E-4B85-B215-15A8698E65EF}" type="presOf" srcId="{9F7B2C8C-F7B9-495E-A276-E969C1E8B7D6}" destId="{2644C20A-61F0-4823-8114-4C6F50790965}" srcOrd="1" destOrd="0" presId="urn:microsoft.com/office/officeart/2005/8/layout/hList7#1"/>
    <dgm:cxn modelId="{81049B88-94C1-49A4-BE63-E49363834875}" type="presOf" srcId="{0E0910EC-C7B3-493B-89CB-A33FEBA224B7}" destId="{5DEE152C-5D57-4865-81D0-7A5115ED9F87}" srcOrd="0" destOrd="0" presId="urn:microsoft.com/office/officeart/2005/8/layout/hList7#1"/>
    <dgm:cxn modelId="{DB9BDCD2-B9C1-47BB-BB47-714275617226}" type="presOf" srcId="{DBE7CF2D-1462-48A2-B6B6-934A6973F717}" destId="{2591A1A4-EF60-4457-84EF-97D4B44C1DE7}" srcOrd="0" destOrd="0" presId="urn:microsoft.com/office/officeart/2005/8/layout/hList7#1"/>
    <dgm:cxn modelId="{F21B9E10-4280-492A-AFB6-48AC035630AF}" type="presOf" srcId="{E233AD9D-9921-4F7B-9AD4-C5A386971434}" destId="{91A79EBB-2BD5-43B4-AA35-65D63EB221CE}" srcOrd="1" destOrd="0" presId="urn:microsoft.com/office/officeart/2005/8/layout/hList7#1"/>
    <dgm:cxn modelId="{9B17983D-598A-4855-A694-E3EE416CC5AC}" type="presOf" srcId="{41E3D091-2A0A-44ED-889D-9CCE54906ED1}" destId="{7978E261-F13A-40B2-8BB7-ED80A6D79EF2}" srcOrd="0" destOrd="0" presId="urn:microsoft.com/office/officeart/2005/8/layout/hList7#1"/>
    <dgm:cxn modelId="{94ED9A3A-DC1A-49A4-A7FD-436D31AD7F23}" srcId="{DBE7CF2D-1462-48A2-B6B6-934A6973F717}" destId="{9F7B2C8C-F7B9-495E-A276-E969C1E8B7D6}" srcOrd="2" destOrd="0" parTransId="{30F91D5D-95DD-4D34-8561-D6B6A4CCC1F0}" sibTransId="{5E335BA2-8595-4AAE-BC52-3CA2C3B46AA2}"/>
    <dgm:cxn modelId="{D7E4B1A0-DE83-4DAA-98BF-12A6A74719DB}" srcId="{DBE7CF2D-1462-48A2-B6B6-934A6973F717}" destId="{0E0910EC-C7B3-493B-89CB-A33FEBA224B7}" srcOrd="0" destOrd="0" parTransId="{29C20D98-6EA9-42B9-A14C-065F1A33D43D}" sibTransId="{01D3992C-CB32-4342-9CCF-6844C4804DFF}"/>
    <dgm:cxn modelId="{3B5939E4-70FE-4AB6-9192-489529AE6DB6}" type="presOf" srcId="{9F7B2C8C-F7B9-495E-A276-E969C1E8B7D6}" destId="{F51BE02D-69DB-4D97-83D6-25F34C090493}" srcOrd="0" destOrd="0" presId="urn:microsoft.com/office/officeart/2005/8/layout/hList7#1"/>
    <dgm:cxn modelId="{945232D3-3062-4104-AFE9-BB72D071D04F}" type="presParOf" srcId="{2591A1A4-EF60-4457-84EF-97D4B44C1DE7}" destId="{392ECF46-E7FF-4390-B313-A4599B39D74E}" srcOrd="0" destOrd="0" presId="urn:microsoft.com/office/officeart/2005/8/layout/hList7#1"/>
    <dgm:cxn modelId="{F7A9C1FE-8804-422F-AD32-230A247EFAD0}" type="presParOf" srcId="{2591A1A4-EF60-4457-84EF-97D4B44C1DE7}" destId="{76F633C0-3A68-4EAB-84C6-61D8D26A0A38}" srcOrd="1" destOrd="0" presId="urn:microsoft.com/office/officeart/2005/8/layout/hList7#1"/>
    <dgm:cxn modelId="{C9CC01C3-1E28-4BEC-82D4-6A2D1FB72B84}" type="presParOf" srcId="{76F633C0-3A68-4EAB-84C6-61D8D26A0A38}" destId="{176AA46F-1359-4F95-8809-AE087FC300D7}" srcOrd="0" destOrd="0" presId="urn:microsoft.com/office/officeart/2005/8/layout/hList7#1"/>
    <dgm:cxn modelId="{5FF85692-5730-4D83-BD34-B211CAA5F250}" type="presParOf" srcId="{176AA46F-1359-4F95-8809-AE087FC300D7}" destId="{5DEE152C-5D57-4865-81D0-7A5115ED9F87}" srcOrd="0" destOrd="0" presId="urn:microsoft.com/office/officeart/2005/8/layout/hList7#1"/>
    <dgm:cxn modelId="{BFBDF04D-5F7C-46CD-AF4F-7F914626EE2B}" type="presParOf" srcId="{176AA46F-1359-4F95-8809-AE087FC300D7}" destId="{A802E2C3-622A-45AC-84C8-0938246477EE}" srcOrd="1" destOrd="0" presId="urn:microsoft.com/office/officeart/2005/8/layout/hList7#1"/>
    <dgm:cxn modelId="{F64091F4-6E2B-42AC-8DB0-ABDF2D846B9B}" type="presParOf" srcId="{176AA46F-1359-4F95-8809-AE087FC300D7}" destId="{FE6B36DE-C452-4EC6-928E-D25A09D520EA}" srcOrd="2" destOrd="0" presId="urn:microsoft.com/office/officeart/2005/8/layout/hList7#1"/>
    <dgm:cxn modelId="{9091EFC5-A767-4F62-BAE6-C1FB0157E294}" type="presParOf" srcId="{176AA46F-1359-4F95-8809-AE087FC300D7}" destId="{F7D6B472-9586-498F-B96E-2DB4FD6F0FCB}" srcOrd="3" destOrd="0" presId="urn:microsoft.com/office/officeart/2005/8/layout/hList7#1"/>
    <dgm:cxn modelId="{BC57AFCC-F857-4CC6-B7EF-B6E04BF76A28}" type="presParOf" srcId="{76F633C0-3A68-4EAB-84C6-61D8D26A0A38}" destId="{C1E8E62C-5680-4BE8-9279-E46FF88B25A2}" srcOrd="1" destOrd="0" presId="urn:microsoft.com/office/officeart/2005/8/layout/hList7#1"/>
    <dgm:cxn modelId="{417586DF-946B-4EC8-BBFB-C7A089777656}" type="presParOf" srcId="{76F633C0-3A68-4EAB-84C6-61D8D26A0A38}" destId="{8613D191-173E-4653-B872-F62461CEFBC0}" srcOrd="2" destOrd="0" presId="urn:microsoft.com/office/officeart/2005/8/layout/hList7#1"/>
    <dgm:cxn modelId="{47427F9E-01AB-44A6-AF3F-5B3D84D94295}" type="presParOf" srcId="{8613D191-173E-4653-B872-F62461CEFBC0}" destId="{790BA1DE-EF7A-49BA-BC2F-189C9FD54E99}" srcOrd="0" destOrd="0" presId="urn:microsoft.com/office/officeart/2005/8/layout/hList7#1"/>
    <dgm:cxn modelId="{335F708E-9D19-4625-BC1A-C534B63E2BCB}" type="presParOf" srcId="{8613D191-173E-4653-B872-F62461CEFBC0}" destId="{91A79EBB-2BD5-43B4-AA35-65D63EB221CE}" srcOrd="1" destOrd="0" presId="urn:microsoft.com/office/officeart/2005/8/layout/hList7#1"/>
    <dgm:cxn modelId="{2AABB45F-E112-4CD2-872E-21593E146A26}" type="presParOf" srcId="{8613D191-173E-4653-B872-F62461CEFBC0}" destId="{2F92AD5B-EB45-4DE4-BA0F-5A9F59687561}" srcOrd="2" destOrd="0" presId="urn:microsoft.com/office/officeart/2005/8/layout/hList7#1"/>
    <dgm:cxn modelId="{9B0C203D-326B-4B87-ABE6-7727CC6F8DE4}" type="presParOf" srcId="{8613D191-173E-4653-B872-F62461CEFBC0}" destId="{9A451246-584C-4BCF-BFEF-FF9E8EE044A7}" srcOrd="3" destOrd="0" presId="urn:microsoft.com/office/officeart/2005/8/layout/hList7#1"/>
    <dgm:cxn modelId="{6F01C4E8-12E1-4385-A674-1ED24B5C47C9}" type="presParOf" srcId="{76F633C0-3A68-4EAB-84C6-61D8D26A0A38}" destId="{7978E261-F13A-40B2-8BB7-ED80A6D79EF2}" srcOrd="3" destOrd="0" presId="urn:microsoft.com/office/officeart/2005/8/layout/hList7#1"/>
    <dgm:cxn modelId="{7BB7941A-0BE4-402C-8A57-EB69AF599713}" type="presParOf" srcId="{76F633C0-3A68-4EAB-84C6-61D8D26A0A38}" destId="{D5D8F899-DD83-4EDE-9313-A0AF2CDAF7A2}" srcOrd="4" destOrd="0" presId="urn:microsoft.com/office/officeart/2005/8/layout/hList7#1"/>
    <dgm:cxn modelId="{4D9462B0-40DA-4146-8A4B-8466A4F5DEE4}" type="presParOf" srcId="{D5D8F899-DD83-4EDE-9313-A0AF2CDAF7A2}" destId="{F51BE02D-69DB-4D97-83D6-25F34C090493}" srcOrd="0" destOrd="0" presId="urn:microsoft.com/office/officeart/2005/8/layout/hList7#1"/>
    <dgm:cxn modelId="{DB68DF16-14AF-4C42-A239-4A1D309F15AF}" type="presParOf" srcId="{D5D8F899-DD83-4EDE-9313-A0AF2CDAF7A2}" destId="{2644C20A-61F0-4823-8114-4C6F50790965}" srcOrd="1" destOrd="0" presId="urn:microsoft.com/office/officeart/2005/8/layout/hList7#1"/>
    <dgm:cxn modelId="{0300466D-882D-49E5-8D70-9E5962CCF61F}" type="presParOf" srcId="{D5D8F899-DD83-4EDE-9313-A0AF2CDAF7A2}" destId="{BC780B25-7F64-4DD5-A407-4BB623DAA6B8}" srcOrd="2" destOrd="0" presId="urn:microsoft.com/office/officeart/2005/8/layout/hList7#1"/>
    <dgm:cxn modelId="{9CB6CB36-39C3-4941-B2AE-A36BC63960C1}" type="presParOf" srcId="{D5D8F899-DD83-4EDE-9313-A0AF2CDAF7A2}" destId="{9D661717-C674-46AA-95AD-573A22DE240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FA638-8DF9-4416-94EF-70C54BA93BC6}">
      <dsp:nvSpPr>
        <dsp:cNvPr id="0" name=""/>
        <dsp:cNvSpPr/>
      </dsp:nvSpPr>
      <dsp:spPr>
        <a:xfrm>
          <a:off x="3152883" y="3827"/>
          <a:ext cx="2018140" cy="1311791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</a:rPr>
            <a:t>Фонетика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правильно произносит  все звуки родного языка. </a:t>
          </a:r>
          <a:endParaRPr lang="ru-RU" sz="1600" kern="1200" dirty="0"/>
        </a:p>
      </dsp:txBody>
      <dsp:txXfrm>
        <a:off x="3216919" y="67863"/>
        <a:ext cx="1890068" cy="1183719"/>
      </dsp:txXfrm>
    </dsp:sp>
    <dsp:sp modelId="{D03C828F-06AE-42D0-8748-E64EAF73CEE2}">
      <dsp:nvSpPr>
        <dsp:cNvPr id="0" name=""/>
        <dsp:cNvSpPr/>
      </dsp:nvSpPr>
      <dsp:spPr>
        <a:xfrm>
          <a:off x="1515613" y="648112"/>
          <a:ext cx="5237940" cy="5237940"/>
        </a:xfrm>
        <a:custGeom>
          <a:avLst/>
          <a:gdLst/>
          <a:ahLst/>
          <a:cxnLst/>
          <a:rect l="0" t="0" r="0" b="0"/>
          <a:pathLst>
            <a:path>
              <a:moveTo>
                <a:pt x="3667184" y="218917"/>
              </a:moveTo>
              <a:arcTo wR="2618970" hR="2618970" stAng="17615587" swAng="1668184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60B37-5D79-43B6-BF19-5350D8C246F2}">
      <dsp:nvSpPr>
        <dsp:cNvPr id="0" name=""/>
        <dsp:cNvSpPr/>
      </dsp:nvSpPr>
      <dsp:spPr>
        <a:xfrm>
          <a:off x="5518813" y="1643073"/>
          <a:ext cx="2231821" cy="1633521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C000"/>
              </a:solidFill>
            </a:rPr>
            <a:t>Фонематическое восприятие </a:t>
          </a: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+mn-lt"/>
            </a:rPr>
            <a:t>владеет </a:t>
          </a:r>
        </a:p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+mn-lt"/>
            </a:rPr>
            <a:t>элементарными навыками звукового анализа слов </a:t>
          </a:r>
          <a:endParaRPr lang="ru-RU" sz="1600" kern="1200" dirty="0">
            <a:latin typeface="+mn-lt"/>
          </a:endParaRPr>
        </a:p>
      </dsp:txBody>
      <dsp:txXfrm>
        <a:off x="5598555" y="1722815"/>
        <a:ext cx="2072337" cy="1474037"/>
      </dsp:txXfrm>
    </dsp:sp>
    <dsp:sp modelId="{DA0129F2-D7A5-47AD-95C9-DF077084A535}">
      <dsp:nvSpPr>
        <dsp:cNvPr id="0" name=""/>
        <dsp:cNvSpPr/>
      </dsp:nvSpPr>
      <dsp:spPr>
        <a:xfrm>
          <a:off x="1529283" y="609455"/>
          <a:ext cx="5237940" cy="5237940"/>
        </a:xfrm>
        <a:custGeom>
          <a:avLst/>
          <a:gdLst/>
          <a:ahLst/>
          <a:cxnLst/>
          <a:rect l="0" t="0" r="0" b="0"/>
          <a:pathLst>
            <a:path>
              <a:moveTo>
                <a:pt x="5237251" y="2679024"/>
              </a:moveTo>
              <a:arcTo wR="2618970" hR="2618970" stAng="78836" swAng="1542884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C53D7-E95E-4A66-A86C-A340ED70EC7F}">
      <dsp:nvSpPr>
        <dsp:cNvPr id="0" name=""/>
        <dsp:cNvSpPr/>
      </dsp:nvSpPr>
      <dsp:spPr>
        <a:xfrm>
          <a:off x="5000663" y="4429157"/>
          <a:ext cx="2018140" cy="1311791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</a:rPr>
            <a:t>Грамматика</a:t>
          </a:r>
          <a:r>
            <a:rPr lang="ru-RU" sz="1600" kern="1200" dirty="0" smtClean="0"/>
            <a:t>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владеет сложными грамматическими конструкциями </a:t>
          </a:r>
          <a:endParaRPr lang="ru-RU" sz="1600" kern="1200" dirty="0"/>
        </a:p>
      </dsp:txBody>
      <dsp:txXfrm>
        <a:off x="5064699" y="4493193"/>
        <a:ext cx="1890068" cy="1183719"/>
      </dsp:txXfrm>
    </dsp:sp>
    <dsp:sp modelId="{10D82A09-A84B-4EC0-92EB-89140FF26F8C}">
      <dsp:nvSpPr>
        <dsp:cNvPr id="0" name=""/>
        <dsp:cNvSpPr/>
      </dsp:nvSpPr>
      <dsp:spPr>
        <a:xfrm>
          <a:off x="1600336" y="604160"/>
          <a:ext cx="5237940" cy="5237940"/>
        </a:xfrm>
        <a:custGeom>
          <a:avLst/>
          <a:gdLst/>
          <a:ahLst/>
          <a:cxnLst/>
          <a:rect l="0" t="0" r="0" b="0"/>
          <a:pathLst>
            <a:path>
              <a:moveTo>
                <a:pt x="3385482" y="5123258"/>
              </a:moveTo>
              <a:arcTo wR="2618970" hR="2618970" stAng="4378902" swAng="2029891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9648-C24E-48AB-84D6-E47A3665F30C}">
      <dsp:nvSpPr>
        <dsp:cNvPr id="0" name=""/>
        <dsp:cNvSpPr/>
      </dsp:nvSpPr>
      <dsp:spPr>
        <a:xfrm>
          <a:off x="1428762" y="4500588"/>
          <a:ext cx="2018140" cy="1311791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600" b="1" kern="1200" dirty="0" smtClean="0">
              <a:solidFill>
                <a:srgbClr val="FFC000"/>
              </a:solidFill>
            </a:rPr>
            <a:t>Лексика</a:t>
          </a:r>
          <a:r>
            <a:rPr lang="ru-RU" sz="1600" b="1" kern="1200" dirty="0" smtClean="0"/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богатый словарный запас </a:t>
          </a:r>
          <a:endParaRPr lang="ru-RU" sz="1600" kern="1200" dirty="0"/>
        </a:p>
      </dsp:txBody>
      <dsp:txXfrm>
        <a:off x="1492798" y="4564624"/>
        <a:ext cx="1890068" cy="1183719"/>
      </dsp:txXfrm>
    </dsp:sp>
    <dsp:sp modelId="{BBBC9341-B3F6-4509-B47B-A62E4F9351F0}">
      <dsp:nvSpPr>
        <dsp:cNvPr id="0" name=""/>
        <dsp:cNvSpPr/>
      </dsp:nvSpPr>
      <dsp:spPr>
        <a:xfrm>
          <a:off x="1537842" y="511830"/>
          <a:ext cx="5237940" cy="5237940"/>
        </a:xfrm>
        <a:custGeom>
          <a:avLst/>
          <a:gdLst/>
          <a:ahLst/>
          <a:cxnLst/>
          <a:rect l="0" t="0" r="0" b="0"/>
          <a:pathLst>
            <a:path>
              <a:moveTo>
                <a:pt x="380192" y="3977969"/>
              </a:moveTo>
              <a:arcTo wR="2618970" hR="2618970" stAng="8924465" swAng="1642352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4215E-0966-4A38-A7D8-B50F7D9D1FB2}">
      <dsp:nvSpPr>
        <dsp:cNvPr id="0" name=""/>
        <dsp:cNvSpPr/>
      </dsp:nvSpPr>
      <dsp:spPr>
        <a:xfrm>
          <a:off x="589592" y="1643076"/>
          <a:ext cx="2163144" cy="1652621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C000"/>
              </a:solidFill>
            </a:rPr>
            <a:t>Связное высказывание</a:t>
          </a:r>
          <a:r>
            <a:rPr lang="ru-RU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владеет диалогической, и монологической формами речи. </a:t>
          </a:r>
          <a:endParaRPr lang="ru-RU" sz="1600" kern="1200" dirty="0"/>
        </a:p>
      </dsp:txBody>
      <dsp:txXfrm>
        <a:off x="670266" y="1723750"/>
        <a:ext cx="2001796" cy="1491273"/>
      </dsp:txXfrm>
    </dsp:sp>
    <dsp:sp modelId="{C57C1F9D-F5A6-4D00-80EA-133873D84F54}">
      <dsp:nvSpPr>
        <dsp:cNvPr id="0" name=""/>
        <dsp:cNvSpPr/>
      </dsp:nvSpPr>
      <dsp:spPr>
        <a:xfrm>
          <a:off x="1542983" y="659723"/>
          <a:ext cx="5237940" cy="5237940"/>
        </a:xfrm>
        <a:custGeom>
          <a:avLst/>
          <a:gdLst/>
          <a:ahLst/>
          <a:cxnLst/>
          <a:rect l="0" t="0" r="0" b="0"/>
          <a:pathLst>
            <a:path>
              <a:moveTo>
                <a:pt x="581675" y="973237"/>
              </a:moveTo>
              <a:arcTo wR="2618970" hR="2618970" stAng="13135883" swAng="1687367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FA638-8DF9-4416-94EF-70C54BA93BC6}">
      <dsp:nvSpPr>
        <dsp:cNvPr id="0" name=""/>
        <dsp:cNvSpPr/>
      </dsp:nvSpPr>
      <dsp:spPr>
        <a:xfrm>
          <a:off x="3060377" y="3854"/>
          <a:ext cx="1923503" cy="1250277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Выявление детей с проблемами</a:t>
          </a:r>
          <a:endParaRPr lang="ru-RU" sz="1600" kern="1200" dirty="0"/>
        </a:p>
      </dsp:txBody>
      <dsp:txXfrm>
        <a:off x="3121410" y="64887"/>
        <a:ext cx="1801437" cy="1128211"/>
      </dsp:txXfrm>
    </dsp:sp>
    <dsp:sp modelId="{D03C828F-06AE-42D0-8748-E64EAF73CEE2}">
      <dsp:nvSpPr>
        <dsp:cNvPr id="0" name=""/>
        <dsp:cNvSpPr/>
      </dsp:nvSpPr>
      <dsp:spPr>
        <a:xfrm>
          <a:off x="1485386" y="611546"/>
          <a:ext cx="4991968" cy="4991968"/>
        </a:xfrm>
        <a:custGeom>
          <a:avLst/>
          <a:gdLst/>
          <a:ahLst/>
          <a:cxnLst/>
          <a:rect l="0" t="0" r="0" b="0"/>
          <a:pathLst>
            <a:path>
              <a:moveTo>
                <a:pt x="3510400" y="215436"/>
              </a:moveTo>
              <a:arcTo wR="2495984" hR="2495984" stAng="17638805" swAng="1777635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60B37-5D79-43B6-BF19-5350D8C246F2}">
      <dsp:nvSpPr>
        <dsp:cNvPr id="0" name=""/>
        <dsp:cNvSpPr/>
      </dsp:nvSpPr>
      <dsp:spPr>
        <a:xfrm>
          <a:off x="5383781" y="1637120"/>
          <a:ext cx="2035721" cy="1624098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Согласие родителей на диагностическое обследование ребёнка</a:t>
          </a:r>
          <a:r>
            <a:rPr lang="ru-RU" sz="1600" kern="1200" dirty="0" smtClean="0">
              <a:latin typeface="+mn-lt"/>
            </a:rPr>
            <a:t> </a:t>
          </a:r>
          <a:endParaRPr lang="ru-RU" sz="1600" kern="1200" dirty="0">
            <a:latin typeface="+mn-lt"/>
          </a:endParaRPr>
        </a:p>
      </dsp:txBody>
      <dsp:txXfrm>
        <a:off x="5463063" y="1716402"/>
        <a:ext cx="1877157" cy="1465534"/>
      </dsp:txXfrm>
    </dsp:sp>
    <dsp:sp modelId="{DA0129F2-D7A5-47AD-95C9-DF077084A535}">
      <dsp:nvSpPr>
        <dsp:cNvPr id="0" name=""/>
        <dsp:cNvSpPr/>
      </dsp:nvSpPr>
      <dsp:spPr>
        <a:xfrm>
          <a:off x="1500320" y="726913"/>
          <a:ext cx="4991968" cy="4991968"/>
        </a:xfrm>
        <a:custGeom>
          <a:avLst/>
          <a:gdLst/>
          <a:ahLst/>
          <a:cxnLst/>
          <a:rect l="0" t="0" r="0" b="0"/>
          <a:pathLst>
            <a:path>
              <a:moveTo>
                <a:pt x="4991513" y="2543668"/>
              </a:moveTo>
              <a:arcTo wR="2495984" hR="2495984" stAng="65679" swAng="1271619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C53D7-E95E-4A66-A86C-A340ED70EC7F}">
      <dsp:nvSpPr>
        <dsp:cNvPr id="0" name=""/>
        <dsp:cNvSpPr/>
      </dsp:nvSpPr>
      <dsp:spPr>
        <a:xfrm>
          <a:off x="4807714" y="4178200"/>
          <a:ext cx="2049127" cy="1375817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Индивидуальное обследование ребёнка специалистами консилиума</a:t>
          </a:r>
          <a:endParaRPr lang="ru-RU" sz="1600" kern="1200" dirty="0"/>
        </a:p>
      </dsp:txBody>
      <dsp:txXfrm>
        <a:off x="4874876" y="4245362"/>
        <a:ext cx="1914803" cy="1241493"/>
      </dsp:txXfrm>
    </dsp:sp>
    <dsp:sp modelId="{10D82A09-A84B-4EC0-92EB-89140FF26F8C}">
      <dsp:nvSpPr>
        <dsp:cNvPr id="0" name=""/>
        <dsp:cNvSpPr/>
      </dsp:nvSpPr>
      <dsp:spPr>
        <a:xfrm>
          <a:off x="1574771" y="629874"/>
          <a:ext cx="4991968" cy="4991968"/>
        </a:xfrm>
        <a:custGeom>
          <a:avLst/>
          <a:gdLst/>
          <a:ahLst/>
          <a:cxnLst/>
          <a:rect l="0" t="0" r="0" b="0"/>
          <a:pathLst>
            <a:path>
              <a:moveTo>
                <a:pt x="3218797" y="4885017"/>
              </a:moveTo>
              <a:arcTo wR="2495984" hR="2495984" stAng="4389993" swAng="2027623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9648-C24E-48AB-84D6-E47A3665F30C}">
      <dsp:nvSpPr>
        <dsp:cNvPr id="0" name=""/>
        <dsp:cNvSpPr/>
      </dsp:nvSpPr>
      <dsp:spPr>
        <a:xfrm>
          <a:off x="1207317" y="4178207"/>
          <a:ext cx="2121201" cy="1407549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Прохождение ПМПК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276028" y="4246918"/>
        <a:ext cx="1983779" cy="1270127"/>
      </dsp:txXfrm>
    </dsp:sp>
    <dsp:sp modelId="{BBBC9341-B3F6-4509-B47B-A62E4F9351F0}">
      <dsp:nvSpPr>
        <dsp:cNvPr id="0" name=""/>
        <dsp:cNvSpPr/>
      </dsp:nvSpPr>
      <dsp:spPr>
        <a:xfrm>
          <a:off x="1551098" y="651649"/>
          <a:ext cx="4991968" cy="4991968"/>
        </a:xfrm>
        <a:custGeom>
          <a:avLst/>
          <a:gdLst/>
          <a:ahLst/>
          <a:cxnLst/>
          <a:rect l="0" t="0" r="0" b="0"/>
          <a:pathLst>
            <a:path>
              <a:moveTo>
                <a:pt x="218484" y="3517224"/>
              </a:moveTo>
              <a:arcTo wR="2495984" hR="2495984" stAng="9350901" swAng="1391977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4215E-0966-4A38-A7D8-B50F7D9D1FB2}">
      <dsp:nvSpPr>
        <dsp:cNvPr id="0" name=""/>
        <dsp:cNvSpPr/>
      </dsp:nvSpPr>
      <dsp:spPr>
        <a:xfrm>
          <a:off x="631262" y="1603744"/>
          <a:ext cx="2061707" cy="1575124"/>
        </a:xfrm>
        <a:prstGeom prst="roundRect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Создание специальных образовательных условий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708153" y="1680635"/>
        <a:ext cx="1907925" cy="1421342"/>
      </dsp:txXfrm>
    </dsp:sp>
    <dsp:sp modelId="{C57C1F9D-F5A6-4D00-80EA-133873D84F54}">
      <dsp:nvSpPr>
        <dsp:cNvPr id="0" name=""/>
        <dsp:cNvSpPr/>
      </dsp:nvSpPr>
      <dsp:spPr>
        <a:xfrm>
          <a:off x="1572294" y="609175"/>
          <a:ext cx="4991968" cy="4991968"/>
        </a:xfrm>
        <a:custGeom>
          <a:avLst/>
          <a:gdLst/>
          <a:ahLst/>
          <a:cxnLst/>
          <a:rect l="0" t="0" r="0" b="0"/>
          <a:pathLst>
            <a:path>
              <a:moveTo>
                <a:pt x="509666" y="984534"/>
              </a:moveTo>
              <a:arcTo wR="2495984" hR="2495984" stAng="13036117" swAng="1717559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A006-4004-4E76-A232-EDFE23D8D3A0}">
      <dsp:nvSpPr>
        <dsp:cNvPr id="0" name=""/>
        <dsp:cNvSpPr/>
      </dsp:nvSpPr>
      <dsp:spPr>
        <a:xfrm>
          <a:off x="253520" y="179645"/>
          <a:ext cx="3776570" cy="2673284"/>
        </a:xfrm>
        <a:prstGeom prst="ellipse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Федеральный  государственный образовательный стандарт дошкольного образования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bg1"/>
              </a:solidFill>
              <a:effectLst/>
            </a:rPr>
            <a:t>Приказ Министерства образования и науки Российской Федерации</a:t>
          </a:r>
          <a:r>
            <a:rPr lang="ru-RU" sz="1400" b="1" i="0" kern="1200" dirty="0" smtClean="0">
              <a:solidFill>
                <a:schemeClr val="bg1"/>
              </a:solidFill>
              <a:effectLst/>
            </a:rPr>
            <a:t>  от 17 октября 2013 г.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  <a:effectLst/>
            </a:rPr>
            <a:t>№ 1155 </a:t>
          </a:r>
          <a:endParaRPr lang="ru-RU" sz="1400" kern="1200" dirty="0"/>
        </a:p>
      </dsp:txBody>
      <dsp:txXfrm>
        <a:off x="806586" y="571138"/>
        <a:ext cx="2670438" cy="1890298"/>
      </dsp:txXfrm>
    </dsp:sp>
    <dsp:sp modelId="{0E884E04-06F4-4228-91CB-D6F9932BDFF4}">
      <dsp:nvSpPr>
        <dsp:cNvPr id="0" name=""/>
        <dsp:cNvSpPr/>
      </dsp:nvSpPr>
      <dsp:spPr>
        <a:xfrm>
          <a:off x="1648218" y="2811503"/>
          <a:ext cx="987174" cy="987174"/>
        </a:xfrm>
        <a:prstGeom prst="mathPl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779068" y="3188998"/>
        <a:ext cx="725474" cy="232184"/>
      </dsp:txXfrm>
    </dsp:sp>
    <dsp:sp modelId="{2935FAEF-123E-49B5-9539-D05012BB858F}">
      <dsp:nvSpPr>
        <dsp:cNvPr id="0" name=""/>
        <dsp:cNvSpPr/>
      </dsp:nvSpPr>
      <dsp:spPr>
        <a:xfrm>
          <a:off x="292547" y="3717031"/>
          <a:ext cx="3776570" cy="2706814"/>
        </a:xfrm>
        <a:prstGeom prst="ellipse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FFC819"/>
            </a:solidFill>
            <a:effectLst>
              <a:outerShdw blurRad="38100" dist="38100" dir="2700000" algn="tl">
                <a:srgbClr val="000000"/>
              </a:outerShdw>
            </a:effectLst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Федеральный государственный образовательный стандарт  </a:t>
          </a:r>
          <a:br>
            <a:rPr lang="ru-RU" sz="1400" b="1" kern="120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</a:br>
          <a:r>
            <a:rPr lang="ru-RU" sz="1400" b="1" kern="120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начального общего образования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chemeClr val="bg1"/>
              </a:solidFill>
              <a:latin typeface="+mn-lt"/>
            </a:rPr>
            <a:t>Приказ </a:t>
          </a:r>
          <a:r>
            <a:rPr lang="ru-RU" sz="1400" b="1" i="0" u="sng" kern="1200" dirty="0" err="1" smtClean="0">
              <a:solidFill>
                <a:schemeClr val="bg1"/>
              </a:solidFill>
              <a:latin typeface="+mn-lt"/>
            </a:rPr>
            <a:t>Минобрнауки</a:t>
          </a:r>
          <a:r>
            <a:rPr lang="ru-RU" sz="1400" b="1" i="0" u="sng" kern="1200" dirty="0" smtClean="0">
              <a:solidFill>
                <a:schemeClr val="bg1"/>
              </a:solidFill>
              <a:latin typeface="+mn-lt"/>
            </a:rPr>
            <a:t> РФ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  <a:latin typeface="+mn-lt"/>
            </a:rPr>
            <a:t>от 06.10.2009г, </a:t>
          </a:r>
          <a:r>
            <a:rPr lang="ru-RU" sz="1400" b="1" i="0" u="none" kern="1200" dirty="0" smtClean="0">
              <a:solidFill>
                <a:schemeClr val="bg1"/>
              </a:solidFill>
              <a:latin typeface="+mn-lt"/>
            </a:rPr>
            <a:t>№ 373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  <a:latin typeface="+mn-lt"/>
            </a:rPr>
            <a:t>«Об утверждении и введении в действие федерального государственного образовательного стандарта начального общего образования».</a:t>
          </a:r>
          <a:endParaRPr lang="ru-RU" sz="1200" kern="1200" dirty="0"/>
        </a:p>
      </dsp:txBody>
      <dsp:txXfrm>
        <a:off x="845613" y="4113435"/>
        <a:ext cx="2670438" cy="1914006"/>
      </dsp:txXfrm>
    </dsp:sp>
    <dsp:sp modelId="{0B8E13C2-6FC3-4AA5-81AB-0E522752A965}">
      <dsp:nvSpPr>
        <dsp:cNvPr id="0" name=""/>
        <dsp:cNvSpPr/>
      </dsp:nvSpPr>
      <dsp:spPr>
        <a:xfrm rot="21592871">
          <a:off x="3560729" y="3017680"/>
          <a:ext cx="1352374" cy="63315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560729" y="3144508"/>
        <a:ext cx="1162428" cy="379891"/>
      </dsp:txXfrm>
    </dsp:sp>
    <dsp:sp modelId="{FA6D97D4-68BC-4AF5-8F27-D9D0BA9021C7}">
      <dsp:nvSpPr>
        <dsp:cNvPr id="0" name=""/>
        <dsp:cNvSpPr/>
      </dsp:nvSpPr>
      <dsp:spPr>
        <a:xfrm>
          <a:off x="5066635" y="1857365"/>
          <a:ext cx="3553486" cy="2869340"/>
        </a:xfrm>
        <a:prstGeom prst="ellipse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преемственности двух звеньев системы образования.</a:t>
          </a:r>
          <a:endParaRPr lang="ru-RU" sz="2500" kern="1200" dirty="0">
            <a:solidFill>
              <a:srgbClr val="FF6600"/>
            </a:solidFill>
          </a:endParaRPr>
        </a:p>
      </dsp:txBody>
      <dsp:txXfrm>
        <a:off x="5587031" y="2277570"/>
        <a:ext cx="2512694" cy="2028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E152C-5D57-4865-81D0-7A5115ED9F87}">
      <dsp:nvSpPr>
        <dsp:cNvPr id="0" name=""/>
        <dsp:cNvSpPr/>
      </dsp:nvSpPr>
      <dsp:spPr>
        <a:xfrm>
          <a:off x="0" y="0"/>
          <a:ext cx="2893657" cy="66437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хочу учиться!</a:t>
          </a:r>
          <a:endParaRPr lang="ru-RU" sz="3500" kern="1200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57484"/>
        <a:ext cx="2893657" cy="2657484"/>
      </dsp:txXfrm>
    </dsp:sp>
    <dsp:sp modelId="{F7D6B472-9586-498F-B96E-2DB4FD6F0FCB}">
      <dsp:nvSpPr>
        <dsp:cNvPr id="0" name=""/>
        <dsp:cNvSpPr/>
      </dsp:nvSpPr>
      <dsp:spPr>
        <a:xfrm>
          <a:off x="247092" y="519018"/>
          <a:ext cx="2212355" cy="2212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BA1DE-EF7A-49BA-BC2F-189C9FD54E99}">
      <dsp:nvSpPr>
        <dsp:cNvPr id="0" name=""/>
        <dsp:cNvSpPr/>
      </dsp:nvSpPr>
      <dsp:spPr>
        <a:xfrm>
          <a:off x="2982327" y="45884"/>
          <a:ext cx="2893657" cy="66437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готов к познанию!</a:t>
          </a:r>
          <a:endParaRPr lang="ru-RU" sz="3500" kern="1200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2327" y="2703368"/>
        <a:ext cx="2893657" cy="2657484"/>
      </dsp:txXfrm>
    </dsp:sp>
    <dsp:sp modelId="{9A451246-584C-4BCF-BFEF-FF9E8EE044A7}">
      <dsp:nvSpPr>
        <dsp:cNvPr id="0" name=""/>
        <dsp:cNvSpPr/>
      </dsp:nvSpPr>
      <dsp:spPr>
        <a:xfrm>
          <a:off x="3286142" y="285725"/>
          <a:ext cx="2212355" cy="31931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BE02D-69DB-4D97-83D6-25F34C090493}">
      <dsp:nvSpPr>
        <dsp:cNvPr id="0" name=""/>
        <dsp:cNvSpPr/>
      </dsp:nvSpPr>
      <dsp:spPr>
        <a:xfrm>
          <a:off x="5962794" y="0"/>
          <a:ext cx="2893657" cy="664371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 – субъект детского сообщества!</a:t>
          </a:r>
          <a:endParaRPr lang="ru-RU" sz="3500" kern="1200" dirty="0">
            <a:ln>
              <a:solidFill>
                <a:srgbClr val="FFFF00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2794" y="2657484"/>
        <a:ext cx="2893657" cy="2657484"/>
      </dsp:txXfrm>
    </dsp:sp>
    <dsp:sp modelId="{9D661717-C674-46AA-95AD-573A22DE2404}">
      <dsp:nvSpPr>
        <dsp:cNvPr id="0" name=""/>
        <dsp:cNvSpPr/>
      </dsp:nvSpPr>
      <dsp:spPr>
        <a:xfrm>
          <a:off x="6286543" y="428600"/>
          <a:ext cx="2212355" cy="22123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ECF46-E7FF-4390-B313-A4599B39D74E}">
      <dsp:nvSpPr>
        <dsp:cNvPr id="0" name=""/>
        <dsp:cNvSpPr/>
      </dsp:nvSpPr>
      <dsp:spPr>
        <a:xfrm>
          <a:off x="354332" y="5314968"/>
          <a:ext cx="8149647" cy="996556"/>
        </a:xfrm>
        <a:prstGeom prst="leftRightArrow">
          <a:avLst/>
        </a:prstGeom>
        <a:solidFill>
          <a:srgbClr val="9A57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5D1-92B1-4EA8-BD32-32C18437BE54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B9E3-7778-44FC-9CA3-933A8A30F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3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AF2A-4E4A-4698-8120-2FE9906FA7C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7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B9E3-7778-44FC-9CA3-933A8A30F4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0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5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2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7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DCCC-2360-4EB0-A672-3A2207AA4B2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4420-D3C5-43FD-981E-CAB0003A0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3255" r="58140"/>
          <a:stretch>
            <a:fillRect/>
          </a:stretch>
        </p:blipFill>
        <p:spPr bwMode="auto">
          <a:xfrm>
            <a:off x="183771" y="4226960"/>
            <a:ext cx="1714481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50067" y="35716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учреждение – детский сад №196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35885" y="1122186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специальных образовательных условий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 ОВЗ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F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дошкольной организации.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FC8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071942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подготовила: </a:t>
            </a:r>
          </a:p>
          <a:p>
            <a:r>
              <a:rPr lang="ru-RU" dirty="0" smtClean="0"/>
              <a:t>Колесникова Надежда Геннадьевна </a:t>
            </a:r>
          </a:p>
          <a:p>
            <a:r>
              <a:rPr lang="ru-RU" dirty="0" smtClean="0"/>
              <a:t>учитель – логопед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 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56436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57187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38362845"/>
              </p:ext>
            </p:extLst>
          </p:nvPr>
        </p:nvGraphicFramePr>
        <p:xfrm>
          <a:off x="142844" y="0"/>
          <a:ext cx="8858312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95092"/>
            <a:ext cx="1153214" cy="1698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90103"/>
            <a:ext cx="1076431" cy="1703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Преемственность между </a:t>
            </a:r>
            <a:r>
              <a:rPr lang="ru-RU" b="1" dirty="0"/>
              <a:t>ФГОС дошкольного образования 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ФГОС начального общего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19908"/>
              </p:ext>
            </p:extLst>
          </p:nvPr>
        </p:nvGraphicFramePr>
        <p:xfrm>
          <a:off x="179512" y="908720"/>
          <a:ext cx="8784976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831"/>
                <a:gridCol w="5850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области ФГОС ДО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Предметные области </a:t>
                      </a:r>
                    </a:p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НОО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88786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Социально-коммуникативное развитие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Филология.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 и естествознание (окружающий мир). </a:t>
                      </a:r>
                    </a:p>
                    <a:p>
                      <a:r>
                        <a:rPr lang="ru-RU" dirty="0" smtClean="0"/>
                        <a:t>Основы духовно-нравственной культуры народов России.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Познавательное развитие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Филология.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 и информатика. </a:t>
                      </a:r>
                    </a:p>
                    <a:p>
                      <a:r>
                        <a:rPr lang="ru-RU" dirty="0" smtClean="0"/>
                        <a:t>Технология.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Речевое развитие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Филология. (Русский язык. Литературное чтение. Иностранный язык).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Художественно-эстетическое развитие</a:t>
                      </a:r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Искусство. (Изобразительное искусство. Музыка).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развитие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культура.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969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83968" y="450538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i="1" dirty="0" smtClean="0">
                <a:solidFill>
                  <a:schemeClr val="bg1"/>
                </a:solidFill>
                <a:latin typeface="Bookman Old Style" pitchFamily="18" charset="0"/>
              </a:rPr>
              <a:t>“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…Школьное обучение никогда не начинается с пустого места, а всегда опирается на определенную стадию развития, проделанную ребенком ранее</a:t>
            </a:r>
            <a:r>
              <a:rPr lang="en-US" b="1" i="1" dirty="0" smtClean="0">
                <a:solidFill>
                  <a:schemeClr val="bg1"/>
                </a:solidFill>
                <a:latin typeface="Bookman Old Style" pitchFamily="18" charset="0"/>
              </a:rPr>
              <a:t>”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                                           Л.С. Выготский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9" name="Picture 2" descr="Что необходимо приобрести для школьника?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6096000" cy="404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оотнесение </a:t>
            </a:r>
            <a:r>
              <a:rPr lang="ru-RU" b="1" dirty="0"/>
              <a:t>целевых ориентиров с универсальными учебными действиями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76969"/>
              </p:ext>
            </p:extLst>
          </p:nvPr>
        </p:nvGraphicFramePr>
        <p:xfrm>
          <a:off x="179512" y="620688"/>
          <a:ext cx="871296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67240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ориентиры ДО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Универсальные учебные действия</a:t>
                      </a:r>
                      <a:endParaRPr lang="ru-RU" b="0" i="0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инициативен, самостоятелен, способен выбирать занятия, игры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уверен в своих силах, открыт внешнему миру, положительно относится к себе и другим, имеет чувство собственного достоинства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способен к фантазии, воображению и творчеству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любознателен, проявляет интерес к причинно-следственным связям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способен к принятию собственных решений с опорой на свои знания и умения в различных сферах деятельности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 универсальные учебные действия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активно взаимодействует со сверстниками и взрослыми, участвует в совместных играх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способен договариваться, учитывать чувства и интересы других, способен к сопереживанию, стремится к разрешению конфликтов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хорошо понимает устную речь, способен выражать свои мысли и желания</a:t>
                      </a:r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 универсальные учебные действия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46253"/>
              </p:ext>
            </p:extLst>
          </p:nvPr>
        </p:nvGraphicFramePr>
        <p:xfrm>
          <a:off x="215516" y="418296"/>
          <a:ext cx="871296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67240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ориентиры ДО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Универсальные учебные действия</a:t>
                      </a:r>
                      <a:endParaRPr lang="ru-RU" b="0" i="0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способен к воплощению различных замыслов,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умеет подчиняться разным правилам и социальным нормам,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контролирует свои движения и управляет ими,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способен к волевым усилиям, преодолевает сиюминутные побуждения, доводит до конца начатое дело,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следует социальным нормам поведения во взаимоотношениях, правилах личной безопасности и гигиены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универсальные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действия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склонен наблюдать, экспериментировать,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обладает начальными знаниями о себе, о предметном, природном, социальном и культурном мире,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знаком с книжной культурой и детской литературой,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обладает элементарными представлениями из области живой природы, естествознания, математики, истории, имеет предпосылки грамотности.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A5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универсальные учебные действия </a:t>
                      </a:r>
                      <a:endParaRPr lang="ru-RU" dirty="0"/>
                    </a:p>
                  </a:txBody>
                  <a:tcPr>
                    <a:solidFill>
                      <a:srgbClr val="9A57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0796150"/>
              </p:ext>
            </p:extLst>
          </p:nvPr>
        </p:nvGraphicFramePr>
        <p:xfrm>
          <a:off x="142844" y="0"/>
          <a:ext cx="8858312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5721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Социально-психологическая готовность к школьному обучению.</a:t>
            </a:r>
            <a:endParaRPr lang="ru-RU" sz="2000" b="1" dirty="0">
              <a:ln w="3175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25305"/>
            <a:ext cx="76290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 за внимание </a:t>
            </a:r>
            <a:endParaRPr lang="ru-RU" sz="6000" b="1" i="1" cap="none" spc="0" dirty="0">
              <a:ln w="3155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67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5938"/>
            <a:ext cx="1008890" cy="1014986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16300256"/>
              </p:ext>
            </p:extLst>
          </p:nvPr>
        </p:nvGraphicFramePr>
        <p:xfrm>
          <a:off x="395536" y="1685032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05323458"/>
              </p:ext>
            </p:extLst>
          </p:nvPr>
        </p:nvGraphicFramePr>
        <p:xfrm>
          <a:off x="3228020" y="1685032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72341438"/>
              </p:ext>
            </p:extLst>
          </p:nvPr>
        </p:nvGraphicFramePr>
        <p:xfrm>
          <a:off x="6084168" y="1685032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17507661"/>
              </p:ext>
            </p:extLst>
          </p:nvPr>
        </p:nvGraphicFramePr>
        <p:xfrm>
          <a:off x="467544" y="4421336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67149755"/>
              </p:ext>
            </p:extLst>
          </p:nvPr>
        </p:nvGraphicFramePr>
        <p:xfrm>
          <a:off x="3347864" y="4421336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01470261"/>
              </p:ext>
            </p:extLst>
          </p:nvPr>
        </p:nvGraphicFramePr>
        <p:xfrm>
          <a:off x="6156176" y="4421336"/>
          <a:ext cx="268796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7784" y="13209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Российской Федерации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396499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Свердловской области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201414"/>
            <a:ext cx="691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оля </a:t>
            </a:r>
            <a:r>
              <a:rPr lang="ru-RU" dirty="0"/>
              <a:t>детей с </a:t>
            </a:r>
            <a:r>
              <a:rPr lang="ru-RU" dirty="0" smtClean="0"/>
              <a:t>ОВЗ, </a:t>
            </a:r>
          </a:p>
          <a:p>
            <a:pPr algn="ctr"/>
            <a:r>
              <a:rPr lang="ru-RU" dirty="0" smtClean="0"/>
              <a:t>обучающихся </a:t>
            </a:r>
            <a:r>
              <a:rPr lang="ru-RU" dirty="0"/>
              <a:t>в </a:t>
            </a:r>
            <a:r>
              <a:rPr lang="ru-RU" dirty="0" smtClean="0"/>
              <a:t>общеобразовательных учреждениях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от </a:t>
            </a:r>
            <a:r>
              <a:rPr lang="ru-RU" dirty="0"/>
              <a:t>общей численности обучающихся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59832" y="1628800"/>
            <a:ext cx="302433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59832" y="4293096"/>
            <a:ext cx="302433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63244"/>
              </p:ext>
            </p:extLst>
          </p:nvPr>
        </p:nvGraphicFramePr>
        <p:xfrm>
          <a:off x="107504" y="1628800"/>
          <a:ext cx="8856984" cy="5016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216"/>
                <a:gridCol w="1098572"/>
                <a:gridCol w="661216"/>
                <a:gridCol w="660699"/>
                <a:gridCol w="514567"/>
                <a:gridCol w="440984"/>
                <a:gridCol w="440984"/>
                <a:gridCol w="442020"/>
                <a:gridCol w="442020"/>
                <a:gridCol w="514567"/>
                <a:gridCol w="660699"/>
                <a:gridCol w="660699"/>
                <a:gridCol w="590742"/>
                <a:gridCol w="590742"/>
                <a:gridCol w="477257"/>
              </a:tblGrid>
              <a:tr h="1482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Возраст ребёнка, группа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Категория детей (их количество)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</a:tr>
              <a:tr h="1466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Инвалиды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неврологическими заболеваниями (</a:t>
                      </a:r>
                      <a:r>
                        <a:rPr lang="ru-RU" sz="900">
                          <a:effectLst/>
                        </a:rPr>
                        <a:t>РЦОН, </a:t>
                      </a:r>
                      <a:r>
                        <a:rPr lang="ru-RU" sz="800">
                          <a:effectLst/>
                        </a:rPr>
                        <a:t>эпилепсия,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ч/м травмы, заболевания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 инфекции НС и др.)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особенностями поведения (СДВГ,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агрессивность, тревожность и др.)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нарушением зрения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нарушением слуха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(или после кохлеарной имплантации)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нарушением опорно-двигательного аппарата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особенностями психологического развития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Соматически ослабленные дети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нарушением речи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Дети группы социального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риска (родители инвалиды; приёмные, </a:t>
                      </a:r>
                      <a:r>
                        <a:rPr lang="ru-RU" sz="900">
                          <a:effectLst/>
                        </a:rPr>
                        <a:t>опекаемые  </a:t>
                      </a:r>
                      <a:r>
                        <a:rPr lang="ru-RU" sz="800">
                          <a:effectLst/>
                        </a:rPr>
                        <a:t>дети; социально неблагополучные семьи)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ССД (со сложной структурой дефекта)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заключений ТМПМПК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Заключение ПМПк ДОУ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vert="vert270" anchor="ctr"/>
                </a:tc>
              </a:tr>
              <a:tr h="37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2</a:t>
                      </a:r>
                      <a:r>
                        <a:rPr lang="ru-RU" sz="900" baseline="30000">
                          <a:effectLst/>
                        </a:rPr>
                        <a:t>х</a:t>
                      </a:r>
                      <a:r>
                        <a:rPr lang="ru-RU" sz="900">
                          <a:effectLst/>
                        </a:rPr>
                        <a:t> до 3</a:t>
                      </a:r>
                      <a:r>
                        <a:rPr lang="ru-RU" sz="900" baseline="30000">
                          <a:effectLst/>
                        </a:rPr>
                        <a:t>х</a:t>
                      </a:r>
                      <a:r>
                        <a:rPr lang="ru-RU" sz="900">
                          <a:effectLst/>
                        </a:rPr>
                        <a:t> 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ЗРР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 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</a:tr>
              <a:tr h="562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3</a:t>
                      </a:r>
                      <a:r>
                        <a:rPr lang="ru-RU" sz="900" baseline="30000">
                          <a:effectLst/>
                        </a:rPr>
                        <a:t>х</a:t>
                      </a:r>
                      <a:r>
                        <a:rPr lang="ru-RU" sz="900">
                          <a:effectLst/>
                        </a:rPr>
                        <a:t> до 4</a:t>
                      </a:r>
                      <a:r>
                        <a:rPr lang="ru-RU" sz="900" baseline="30000">
                          <a:effectLst/>
                        </a:rPr>
                        <a:t>х </a:t>
                      </a:r>
                      <a:r>
                        <a:rPr lang="ru-RU" sz="900">
                          <a:effectLst/>
                        </a:rPr>
                        <a:t>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ЗРР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</a:tr>
              <a:tr h="37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4</a:t>
                      </a:r>
                      <a:r>
                        <a:rPr lang="ru-RU" sz="900" baseline="30000">
                          <a:effectLst/>
                        </a:rPr>
                        <a:t>х</a:t>
                      </a:r>
                      <a:r>
                        <a:rPr lang="ru-RU" sz="900">
                          <a:effectLst/>
                        </a:rPr>
                        <a:t> до 5</a:t>
                      </a:r>
                      <a:r>
                        <a:rPr lang="ru-RU" sz="900" baseline="30000">
                          <a:effectLst/>
                        </a:rPr>
                        <a:t>ти</a:t>
                      </a:r>
                      <a:r>
                        <a:rPr lang="ru-RU" sz="900">
                          <a:effectLst/>
                        </a:rPr>
                        <a:t> 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451чел.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91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</a:tr>
              <a:tr h="375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5</a:t>
                      </a:r>
                      <a:r>
                        <a:rPr lang="ru-RU" sz="900" baseline="30000">
                          <a:effectLst/>
                        </a:rPr>
                        <a:t>ти</a:t>
                      </a:r>
                      <a:r>
                        <a:rPr lang="ru-RU" sz="900">
                          <a:effectLst/>
                        </a:rPr>
                        <a:t> до 6</a:t>
                      </a:r>
                      <a:r>
                        <a:rPr lang="ru-RU" sz="900" baseline="30000">
                          <a:effectLst/>
                        </a:rPr>
                        <a:t>ти</a:t>
                      </a:r>
                      <a:r>
                        <a:rPr lang="ru-RU" sz="900">
                          <a:effectLst/>
                        </a:rPr>
                        <a:t> 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 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482 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127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</a:tr>
              <a:tr h="75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6</a:t>
                      </a:r>
                      <a:r>
                        <a:rPr lang="ru-RU" sz="900" baseline="30000">
                          <a:effectLst/>
                        </a:rPr>
                        <a:t>ти</a:t>
                      </a:r>
                      <a:r>
                        <a:rPr lang="ru-RU" sz="900">
                          <a:effectLst/>
                        </a:rPr>
                        <a:t> до 7</a:t>
                      </a:r>
                      <a:r>
                        <a:rPr lang="ru-RU" sz="900" baseline="30000">
                          <a:effectLst/>
                        </a:rPr>
                        <a:t>ми</a:t>
                      </a:r>
                      <a:r>
                        <a:rPr lang="ru-RU" sz="900">
                          <a:effectLst/>
                        </a:rPr>
                        <a:t> 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96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чел.Д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410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319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 anchor="ctr"/>
                </a:tc>
              </a:tr>
              <a:tr h="80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6865" marR="56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 </a:t>
                      </a:r>
                      <a:r>
                        <a:rPr lang="ru-RU" sz="900">
                          <a:effectLst/>
                        </a:rPr>
                        <a:t>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1595</a:t>
                      </a:r>
                      <a:r>
                        <a:rPr lang="ru-RU" sz="900">
                          <a:effectLst/>
                        </a:rPr>
                        <a:t>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171</a:t>
                      </a:r>
                      <a:r>
                        <a:rPr lang="ru-RU" sz="900">
                          <a:effectLst/>
                        </a:rPr>
                        <a:t> ч.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308</a:t>
                      </a:r>
                      <a:r>
                        <a:rPr lang="ru-RU" sz="900">
                          <a:effectLst/>
                        </a:rPr>
                        <a:t>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r>
                        <a:rPr lang="ru-RU" sz="900">
                          <a:effectLst/>
                        </a:rPr>
                        <a:t>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336</a:t>
                      </a:r>
                      <a:r>
                        <a:rPr lang="ru-RU" sz="900">
                          <a:effectLst/>
                        </a:rPr>
                        <a:t> ч.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r>
                        <a:rPr lang="ru-RU" sz="900">
                          <a:effectLst/>
                        </a:rPr>
                        <a:t> чел.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291</a:t>
                      </a:r>
                      <a:r>
                        <a:rPr lang="ru-RU" sz="900">
                          <a:effectLst/>
                        </a:rPr>
                        <a:t> ч.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1422</a:t>
                      </a:r>
                      <a:r>
                        <a:rPr lang="ru-RU" sz="900">
                          <a:effectLst/>
                        </a:rPr>
                        <a:t>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r>
                        <a:rPr lang="ru-RU" sz="900">
                          <a:effectLst/>
                        </a:rPr>
                        <a:t> 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113 </a:t>
                      </a:r>
                      <a:r>
                        <a:rPr lang="ru-RU" sz="900">
                          <a:effectLst/>
                        </a:rPr>
                        <a:t>чел.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659 </a:t>
                      </a:r>
                      <a:r>
                        <a:rPr lang="ru-RU" sz="900" dirty="0">
                          <a:effectLst/>
                        </a:rPr>
                        <a:t>чел.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379 </a:t>
                      </a:r>
                      <a:r>
                        <a:rPr lang="ru-RU" sz="900" dirty="0">
                          <a:effectLst/>
                        </a:rPr>
                        <a:t>чел.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65" marR="5686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35646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Обобщенная информация о детях с нарушением физического </a:t>
            </a:r>
            <a:endParaRPr lang="ru-RU" dirty="0" smtClean="0"/>
          </a:p>
          <a:p>
            <a:pPr algn="ctr"/>
            <a:r>
              <a:rPr lang="ru-RU" dirty="0" smtClean="0"/>
              <a:t>и/или </a:t>
            </a:r>
            <a:r>
              <a:rPr lang="ru-RU" dirty="0"/>
              <a:t>психического развития,</a:t>
            </a:r>
            <a:endParaRPr lang="ru-RU" b="1" dirty="0"/>
          </a:p>
          <a:p>
            <a:pPr algn="ctr"/>
            <a:r>
              <a:rPr lang="ru-RU" dirty="0"/>
              <a:t>по детским садам Железнодорожного района г. Екатеринбурга </a:t>
            </a:r>
          </a:p>
          <a:p>
            <a:pPr algn="ctr"/>
            <a:r>
              <a:rPr lang="ru-RU" dirty="0"/>
              <a:t>в 2016 -2017 учебном году.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12160" y="6237312"/>
            <a:ext cx="6480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956376" y="6249975"/>
            <a:ext cx="504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3140076"/>
              </p:ext>
            </p:extLst>
          </p:nvPr>
        </p:nvGraphicFramePr>
        <p:xfrm>
          <a:off x="428596" y="357166"/>
          <a:ext cx="835824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3643306" y="2571744"/>
            <a:ext cx="2000264" cy="1928826"/>
          </a:xfrm>
          <a:prstGeom prst="ellipse">
            <a:avLst/>
          </a:prstGeom>
          <a:solidFill>
            <a:srgbClr val="8238B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flipH="1">
            <a:off x="3455305" y="3228380"/>
            <a:ext cx="23762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C000"/>
                </a:solidFill>
              </a:rPr>
              <a:t>Речевая готовность </a:t>
            </a:r>
          </a:p>
          <a:p>
            <a:pPr algn="ctr"/>
            <a:r>
              <a:rPr lang="ru-RU" sz="1700" b="1" dirty="0" smtClean="0">
                <a:solidFill>
                  <a:srgbClr val="FFC000"/>
                </a:solidFill>
              </a:rPr>
              <a:t>к обучению в школе</a:t>
            </a:r>
            <a:endParaRPr lang="ru-RU" sz="1700" b="1" dirty="0">
              <a:solidFill>
                <a:srgbClr val="FFC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 t="23255" r="58140"/>
          <a:stretch>
            <a:fillRect/>
          </a:stretch>
        </p:blipFill>
        <p:spPr bwMode="auto">
          <a:xfrm>
            <a:off x="0" y="4500546"/>
            <a:ext cx="1714481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2513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Модель включения ребёнка с ОВЗ в общеобразовательную организацию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6367" y="762963"/>
            <a:ext cx="8031266" cy="5855636"/>
            <a:chOff x="556367" y="762963"/>
            <a:chExt cx="8031266" cy="5855636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2717034240"/>
                </p:ext>
              </p:extLst>
            </p:nvPr>
          </p:nvGraphicFramePr>
          <p:xfrm>
            <a:off x="556367" y="762963"/>
            <a:ext cx="8031266" cy="5855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004" l="59531" r="9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8" r="5737"/>
            <a:stretch/>
          </p:blipFill>
          <p:spPr>
            <a:xfrm>
              <a:off x="4652524" y="2271245"/>
              <a:ext cx="1035133" cy="2315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566" b="99004" l="5313" r="50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4" r="45468"/>
            <a:stretch/>
          </p:blipFill>
          <p:spPr>
            <a:xfrm>
              <a:off x="3478413" y="2780928"/>
              <a:ext cx="1453627" cy="2321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5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1705247" cy="2494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3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специальных условий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9" y="629980"/>
            <a:ext cx="5796134" cy="3687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92" y="2921631"/>
            <a:ext cx="4798254" cy="3571398"/>
          </a:xfrm>
          <a:prstGeom prst="rect">
            <a:avLst/>
          </a:prstGeom>
        </p:spPr>
      </p:pic>
      <p:pic>
        <p:nvPicPr>
          <p:cNvPr id="8" name="Рисунок 7" descr="DSCN7542.JPG"/>
          <p:cNvPicPr>
            <a:picLocks noChangeAspect="1"/>
          </p:cNvPicPr>
          <p:nvPr/>
        </p:nvPicPr>
        <p:blipFill rotWithShape="1">
          <a:blip r:embed="rId5" cstate="print"/>
          <a:srcRect t="11561"/>
          <a:stretch/>
        </p:blipFill>
        <p:spPr>
          <a:xfrm>
            <a:off x="179512" y="4221088"/>
            <a:ext cx="2198095" cy="1457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18" y="5229200"/>
            <a:ext cx="2193886" cy="14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7412" y="3936904"/>
            <a:ext cx="8640960" cy="1004264"/>
            <a:chOff x="237412" y="3838956"/>
            <a:chExt cx="8640960" cy="1004264"/>
          </a:xfrm>
        </p:grpSpPr>
        <p:pic>
          <p:nvPicPr>
            <p:cNvPr id="6" name="Picture 2" descr="D:\Колесникова\картинки\белка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412" y="3838956"/>
              <a:ext cx="1022220" cy="994003"/>
            </a:xfrm>
            <a:prstGeom prst="rect">
              <a:avLst/>
            </a:prstGeom>
            <a:noFill/>
          </p:spPr>
        </p:pic>
        <p:pic>
          <p:nvPicPr>
            <p:cNvPr id="7" name="Picture 3" descr="D:\Колесникова\картинки\шишка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3556" y="3838956"/>
              <a:ext cx="1027351" cy="1004264"/>
            </a:xfrm>
            <a:prstGeom prst="rect">
              <a:avLst/>
            </a:prstGeom>
            <a:noFill/>
          </p:spPr>
        </p:pic>
        <p:pic>
          <p:nvPicPr>
            <p:cNvPr id="8" name="Picture 4" descr="D:\Колесникова\картинки\зайчишка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1708" y="3838956"/>
              <a:ext cx="1008112" cy="996569"/>
            </a:xfrm>
            <a:prstGeom prst="rect">
              <a:avLst/>
            </a:prstGeom>
            <a:noFill/>
          </p:spPr>
        </p:pic>
        <p:pic>
          <p:nvPicPr>
            <p:cNvPr id="9" name="Picture 5" descr="D:\Колесникова\картинки\медведь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5844" y="3838956"/>
              <a:ext cx="1004264" cy="988873"/>
            </a:xfrm>
            <a:prstGeom prst="rect">
              <a:avLst/>
            </a:prstGeom>
            <a:noFill/>
          </p:spPr>
        </p:pic>
        <p:pic>
          <p:nvPicPr>
            <p:cNvPr id="10" name="Picture 6" descr="D:\Колесникова\картинки\ель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49980" y="3838956"/>
              <a:ext cx="1008112" cy="1001699"/>
            </a:xfrm>
            <a:prstGeom prst="rect">
              <a:avLst/>
            </a:prstGeom>
            <a:noFill/>
          </p:spPr>
        </p:pic>
        <p:pic>
          <p:nvPicPr>
            <p:cNvPr id="11" name="Picture 5" descr="D:\Колесникова\картинки\медведь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7964" y="3838956"/>
              <a:ext cx="1004264" cy="988873"/>
            </a:xfrm>
            <a:prstGeom prst="rect">
              <a:avLst/>
            </a:prstGeom>
            <a:noFill/>
          </p:spPr>
        </p:pic>
        <p:pic>
          <p:nvPicPr>
            <p:cNvPr id="12" name="Picture 4" descr="D:\Колесникова\картинки\зайчишка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70260" y="3838956"/>
              <a:ext cx="1008112" cy="996569"/>
            </a:xfrm>
            <a:prstGeom prst="rect">
              <a:avLst/>
            </a:prstGeom>
            <a:noFill/>
          </p:spPr>
        </p:pic>
        <p:cxnSp>
          <p:nvCxnSpPr>
            <p:cNvPr id="13" name="Прямая соединительная линия 12"/>
            <p:cNvCxnSpPr>
              <a:stCxn id="6" idx="3"/>
              <a:endCxn id="7" idx="1"/>
            </p:cNvCxnSpPr>
            <p:nvPr/>
          </p:nvCxnSpPr>
          <p:spPr>
            <a:xfrm>
              <a:off x="1259632" y="4335958"/>
              <a:ext cx="273924" cy="5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endCxn id="8" idx="1"/>
            </p:cNvCxnSpPr>
            <p:nvPr/>
          </p:nvCxnSpPr>
          <p:spPr>
            <a:xfrm flipV="1">
              <a:off x="2541668" y="4337241"/>
              <a:ext cx="360040" cy="57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837812" y="4343012"/>
              <a:ext cx="273924" cy="5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61948" y="4343012"/>
              <a:ext cx="273924" cy="5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286084" y="4343012"/>
              <a:ext cx="273924" cy="5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596336" y="4343012"/>
              <a:ext cx="273924" cy="5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3189193" y="4997494"/>
            <a:ext cx="273047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Уронила белка шишку,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Шишка стукнула зайчишку.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Тот пустился на утёк,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Чуть не сбил медведя с ног.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 корнями старой ели,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Рассуждал медведь пол дня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Что-то зайцы осмелели,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Нападают на меня.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IMG_0002.JPG"/>
          <p:cNvPicPr>
            <a:picLocks noChangeAspect="1"/>
          </p:cNvPicPr>
          <p:nvPr/>
        </p:nvPicPr>
        <p:blipFill rotWithShape="1">
          <a:blip r:embed="rId8" cstate="print"/>
          <a:srcRect t="38136"/>
          <a:stretch/>
        </p:blipFill>
        <p:spPr>
          <a:xfrm>
            <a:off x="6569432" y="1910937"/>
            <a:ext cx="2276873" cy="1878103"/>
          </a:xfrm>
          <a:prstGeom prst="rect">
            <a:avLst/>
          </a:prstGeom>
        </p:spPr>
      </p:pic>
      <p:pic>
        <p:nvPicPr>
          <p:cNvPr id="25" name="Рисунок 24" descr="IMG_0004.JPG"/>
          <p:cNvPicPr>
            <a:picLocks noChangeAspect="1"/>
          </p:cNvPicPr>
          <p:nvPr/>
        </p:nvPicPr>
        <p:blipFill rotWithShape="1">
          <a:blip r:embed="rId9" cstate="print"/>
          <a:srcRect r="9871"/>
          <a:stretch/>
        </p:blipFill>
        <p:spPr>
          <a:xfrm>
            <a:off x="6577964" y="317286"/>
            <a:ext cx="2268341" cy="1887578"/>
          </a:xfrm>
          <a:prstGeom prst="rect">
            <a:avLst/>
          </a:prstGeom>
          <a:ln w="19050">
            <a:solidFill>
              <a:srgbClr val="7979FF"/>
            </a:solidFill>
          </a:ln>
        </p:spPr>
      </p:pic>
      <p:pic>
        <p:nvPicPr>
          <p:cNvPr id="26" name="Рисунок 25" descr="IMG_0011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>
            <a:off x="323528" y="404664"/>
            <a:ext cx="2400518" cy="320069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854926" y="456012"/>
            <a:ext cx="3816424" cy="1009875"/>
            <a:chOff x="5076056" y="541916"/>
            <a:chExt cx="3816424" cy="1009875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6200000">
              <a:off x="6383236" y="-686491"/>
              <a:ext cx="931102" cy="354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948264" y="541916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Маленький воробышек</a:t>
              </a:r>
              <a:endParaRPr lang="ru-RU" sz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840818" y="1641906"/>
            <a:ext cx="3672408" cy="997376"/>
            <a:chOff x="3131840" y="1567034"/>
            <a:chExt cx="3672408" cy="997376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6200000">
              <a:off x="4468252" y="292389"/>
              <a:ext cx="935609" cy="360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978107" y="1567034"/>
              <a:ext cx="18261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Жираф Рыжие пятнышки</a:t>
              </a:r>
              <a:endParaRPr lang="ru-RU" sz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08830" y="2789014"/>
            <a:ext cx="3672408" cy="951925"/>
            <a:chOff x="3131840" y="3584049"/>
            <a:chExt cx="3672408" cy="951925"/>
          </a:xfrm>
        </p:grpSpPr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1840" y="3645024"/>
              <a:ext cx="3545465" cy="89095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5508104" y="3584049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Папин подарок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работа  с воспитателями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" name="Рисунок 19" descr="портфолио ПООЩРЕНИЯ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0944" y="5076432"/>
            <a:ext cx="1012655" cy="1427705"/>
          </a:xfrm>
          <a:prstGeom prst="rect">
            <a:avLst/>
          </a:prstGeom>
        </p:spPr>
      </p:pic>
      <p:pic>
        <p:nvPicPr>
          <p:cNvPr id="21" name="Рисунок 20" descr="портфолио ПООЩРЕНИЯ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1276" y="464407"/>
            <a:ext cx="991989" cy="1398569"/>
          </a:xfrm>
          <a:prstGeom prst="rect">
            <a:avLst/>
          </a:prstGeom>
        </p:spPr>
      </p:pic>
      <p:pic>
        <p:nvPicPr>
          <p:cNvPr id="12" name="Рисунок 11" descr="DSCN7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137" y="3870161"/>
            <a:ext cx="3456384" cy="2592288"/>
          </a:xfrm>
          <a:prstGeom prst="rect">
            <a:avLst/>
          </a:prstGeom>
        </p:spPr>
      </p:pic>
      <p:pic>
        <p:nvPicPr>
          <p:cNvPr id="11" name="Рисунок 10" descr="консультация с мам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7059" y="3936928"/>
            <a:ext cx="3354206" cy="252552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/>
          <a:stretch/>
        </p:blipFill>
        <p:spPr bwMode="auto">
          <a:xfrm>
            <a:off x="323528" y="452753"/>
            <a:ext cx="34563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DSCN75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132856"/>
            <a:ext cx="3377828" cy="2533372"/>
          </a:xfrm>
          <a:prstGeom prst="ellipse">
            <a:avLst/>
          </a:prstGeom>
        </p:spPr>
      </p:pic>
      <p:pic>
        <p:nvPicPr>
          <p:cNvPr id="22" name="Рисунок 21" descr="DSCN75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11342" y="452753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2000">
                <a:srgbClr val="99CCFF"/>
              </a:gs>
              <a:gs pos="49000">
                <a:srgbClr val="9966FF"/>
              </a:gs>
              <a:gs pos="100000">
                <a:srgbClr val="99C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Проблема </a:t>
            </a:r>
            <a:r>
              <a:rPr lang="ru-RU" sz="1600" dirty="0"/>
              <a:t>преемственности между смежными звеньями системы образования всегда была одной из центральных проблем отечественной </a:t>
            </a:r>
            <a:r>
              <a:rPr lang="ru-RU" sz="1600" dirty="0" smtClean="0"/>
              <a:t>педагогики. </a:t>
            </a:r>
          </a:p>
          <a:p>
            <a:pPr algn="just"/>
            <a:r>
              <a:rPr lang="ru-RU" sz="1600" dirty="0" smtClean="0"/>
              <a:t>         Преемственность детского сада и начальной школы предполагает установление взаимосвязи с целью последовательного решения задач обучения и воспитания — взаимосвязь учебного содержания, </a:t>
            </a:r>
            <a:r>
              <a:rPr lang="ru-RU" sz="1600" dirty="0" err="1" smtClean="0"/>
              <a:t>воспитательно</a:t>
            </a:r>
            <a:r>
              <a:rPr lang="ru-RU" sz="1600" dirty="0" smtClean="0"/>
              <a:t>-образовательной работы, а также методов ее осуществления. Особенно это важно при организации комплексного психолого-педагогического сопровождения детей с ограниченными возможностями здоровья. </a:t>
            </a:r>
          </a:p>
          <a:p>
            <a:pPr algn="just"/>
            <a:r>
              <a:rPr lang="ru-RU" sz="1600" dirty="0" smtClean="0"/>
              <a:t>         Какие возникают проблемы?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</a:t>
            </a:r>
            <a:r>
              <a:rPr lang="ru-RU" sz="1600" dirty="0"/>
              <a:t>взаимодействия специалистов и педагогов ДОУ и школ. 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</a:t>
            </a:r>
            <a:r>
              <a:rPr lang="ru-RU" sz="1600" dirty="0"/>
              <a:t>единства в требованиях к достижениям ребенка при поступлении в </a:t>
            </a:r>
            <a:r>
              <a:rPr lang="ru-RU" sz="1600" dirty="0" smtClean="0"/>
              <a:t>школу.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Трудности </a:t>
            </a:r>
            <a:r>
              <a:rPr lang="ru-RU" sz="1600" dirty="0"/>
              <a:t>родителей при выборе </a:t>
            </a:r>
            <a:r>
              <a:rPr lang="ru-RU" sz="1600" dirty="0" smtClean="0"/>
              <a:t>школы.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педагогических кадров (учителей-логопедов, педагогов-психологов, учителей-дефектологов).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Готовность администрации </a:t>
            </a:r>
            <a:r>
              <a:rPr lang="ru-RU" sz="1600" dirty="0"/>
              <a:t>ОУ к </a:t>
            </a:r>
            <a:r>
              <a:rPr lang="ru-RU" sz="1600" dirty="0" smtClean="0"/>
              <a:t>инклюзивному обучению.</a:t>
            </a:r>
          </a:p>
          <a:p>
            <a:pPr algn="just"/>
            <a:r>
              <a:rPr lang="ru-RU" sz="1600" dirty="0" smtClean="0"/>
              <a:t>         При </a:t>
            </a:r>
            <a:r>
              <a:rPr lang="ru-RU" sz="1600" dirty="0"/>
              <a:t>поступлении в </a:t>
            </a:r>
            <a:r>
              <a:rPr lang="ru-RU" sz="1600" dirty="0" smtClean="0"/>
              <a:t>школу взрослые </a:t>
            </a:r>
            <a:r>
              <a:rPr lang="ru-RU" sz="1600" dirty="0"/>
              <a:t>от ребенка с ограниченными возможностями здоровья требуется, чтобы он делал практически то же самое, что его сверстники с нормальным развитием</a:t>
            </a:r>
            <a:r>
              <a:rPr lang="ru-RU" sz="1600" dirty="0" smtClean="0"/>
              <a:t>. И как следствие – повышенные </a:t>
            </a:r>
            <a:r>
              <a:rPr lang="ru-RU" sz="1600" dirty="0"/>
              <a:t>нагрузки приводят к переутомлению </a:t>
            </a:r>
            <a:r>
              <a:rPr lang="ru-RU" sz="1600" dirty="0" smtClean="0"/>
              <a:t>детей, </a:t>
            </a:r>
            <a:r>
              <a:rPr lang="ru-RU" sz="1600" dirty="0"/>
              <a:t>ухудшению </a:t>
            </a:r>
            <a:r>
              <a:rPr lang="ru-RU" sz="1600" dirty="0" smtClean="0"/>
              <a:t>здоровья, </a:t>
            </a:r>
            <a:r>
              <a:rPr lang="ru-RU" sz="1600" dirty="0"/>
              <a:t>снижению учебной </a:t>
            </a:r>
            <a:r>
              <a:rPr lang="ru-RU" sz="1600" dirty="0" smtClean="0"/>
              <a:t>мотивации, </a:t>
            </a:r>
            <a:r>
              <a:rPr lang="ru-RU" sz="1600" dirty="0"/>
              <a:t>потере интереса к </a:t>
            </a:r>
            <a:r>
              <a:rPr lang="ru-RU" sz="1600" dirty="0" smtClean="0"/>
              <a:t>учёбе, неврозы </a:t>
            </a:r>
            <a:r>
              <a:rPr lang="ru-RU" sz="1600" dirty="0"/>
              <a:t>и </a:t>
            </a:r>
            <a:r>
              <a:rPr lang="ru-RU" sz="1600" dirty="0" smtClean="0"/>
              <a:t>другие нежелательные явления.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97" r="554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75201"/>
            <a:ext cx="320992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5175201"/>
            <a:ext cx="3209925" cy="142875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05792" y="4938585"/>
            <a:ext cx="8108392" cy="1902365"/>
            <a:chOff x="405792" y="4938585"/>
            <a:chExt cx="8108392" cy="19023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667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175201"/>
              <a:ext cx="3209925" cy="142875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5" t="10932" r="7536" b="18845"/>
            <a:stretch/>
          </p:blipFill>
          <p:spPr>
            <a:xfrm>
              <a:off x="405792" y="4938585"/>
              <a:ext cx="2294000" cy="190236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667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02" b="13625"/>
            <a:stretch/>
          </p:blipFill>
          <p:spPr>
            <a:xfrm>
              <a:off x="6516216" y="5175201"/>
              <a:ext cx="1997968" cy="150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0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ED6C"/>
      </a:lt2>
      <a:accent1>
        <a:srgbClr val="4E67C8"/>
      </a:accent1>
      <a:accent2>
        <a:srgbClr val="5ECCF3"/>
      </a:accent2>
      <a:accent3>
        <a:srgbClr val="81D319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1558</TotalTime>
  <Words>1167</Words>
  <Application>Microsoft Office PowerPoint</Application>
  <PresentationFormat>Экран (4:3)</PresentationFormat>
  <Paragraphs>271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markiz</dc:creator>
  <cp:lastModifiedBy>user</cp:lastModifiedBy>
  <cp:revision>118</cp:revision>
  <dcterms:created xsi:type="dcterms:W3CDTF">2012-09-15T06:52:53Z</dcterms:created>
  <dcterms:modified xsi:type="dcterms:W3CDTF">2022-01-23T20:50:17Z</dcterms:modified>
</cp:coreProperties>
</file>